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1"/>
  </p:notesMasterIdLst>
  <p:sldIdLst>
    <p:sldId id="434" r:id="rId2"/>
    <p:sldId id="443" r:id="rId3"/>
    <p:sldId id="437" r:id="rId4"/>
    <p:sldId id="455" r:id="rId5"/>
    <p:sldId id="438" r:id="rId6"/>
    <p:sldId id="452" r:id="rId7"/>
    <p:sldId id="453" r:id="rId8"/>
    <p:sldId id="444" r:id="rId9"/>
    <p:sldId id="472" r:id="rId10"/>
    <p:sldId id="458" r:id="rId11"/>
    <p:sldId id="477" r:id="rId12"/>
    <p:sldId id="468" r:id="rId13"/>
    <p:sldId id="478" r:id="rId14"/>
    <p:sldId id="470" r:id="rId15"/>
    <p:sldId id="479" r:id="rId16"/>
    <p:sldId id="480" r:id="rId17"/>
    <p:sldId id="473" r:id="rId18"/>
    <p:sldId id="475" r:id="rId19"/>
    <p:sldId id="481" r:id="rId20"/>
  </p:sldIdLst>
  <p:sldSz cx="13004800" cy="9753600"/>
  <p:notesSz cx="6858000" cy="9144000"/>
  <p:defaultTextStyle>
    <a:lvl1pPr algn="ctr" defTabSz="825500">
      <a:defRPr sz="3400">
        <a:latin typeface="+mn-lt"/>
        <a:ea typeface="+mn-ea"/>
        <a:cs typeface="+mn-cs"/>
        <a:sym typeface="Helvetica Light"/>
      </a:defRPr>
    </a:lvl1pPr>
    <a:lvl2pPr indent="228600" algn="ctr" defTabSz="825500">
      <a:defRPr sz="3400">
        <a:latin typeface="+mn-lt"/>
        <a:ea typeface="+mn-ea"/>
        <a:cs typeface="+mn-cs"/>
        <a:sym typeface="Helvetica Light"/>
      </a:defRPr>
    </a:lvl2pPr>
    <a:lvl3pPr indent="457200" algn="ctr" defTabSz="825500">
      <a:defRPr sz="3400">
        <a:latin typeface="+mn-lt"/>
        <a:ea typeface="+mn-ea"/>
        <a:cs typeface="+mn-cs"/>
        <a:sym typeface="Helvetica Light"/>
      </a:defRPr>
    </a:lvl3pPr>
    <a:lvl4pPr indent="685800" algn="ctr" defTabSz="825500">
      <a:defRPr sz="3400">
        <a:latin typeface="+mn-lt"/>
        <a:ea typeface="+mn-ea"/>
        <a:cs typeface="+mn-cs"/>
        <a:sym typeface="Helvetica Light"/>
      </a:defRPr>
    </a:lvl4pPr>
    <a:lvl5pPr indent="914400" algn="ctr" defTabSz="825500">
      <a:defRPr sz="3400">
        <a:latin typeface="+mn-lt"/>
        <a:ea typeface="+mn-ea"/>
        <a:cs typeface="+mn-cs"/>
        <a:sym typeface="Helvetica Light"/>
      </a:defRPr>
    </a:lvl5pPr>
    <a:lvl6pPr indent="1143000" algn="ctr" defTabSz="825500">
      <a:defRPr sz="3400">
        <a:latin typeface="+mn-lt"/>
        <a:ea typeface="+mn-ea"/>
        <a:cs typeface="+mn-cs"/>
        <a:sym typeface="Helvetica Light"/>
      </a:defRPr>
    </a:lvl6pPr>
    <a:lvl7pPr indent="1371600" algn="ctr" defTabSz="825500">
      <a:defRPr sz="3400">
        <a:latin typeface="+mn-lt"/>
        <a:ea typeface="+mn-ea"/>
        <a:cs typeface="+mn-cs"/>
        <a:sym typeface="Helvetica Light"/>
      </a:defRPr>
    </a:lvl7pPr>
    <a:lvl8pPr indent="1600200" algn="ctr" defTabSz="825500">
      <a:defRPr sz="3400">
        <a:latin typeface="+mn-lt"/>
        <a:ea typeface="+mn-ea"/>
        <a:cs typeface="+mn-cs"/>
        <a:sym typeface="Helvetica Light"/>
      </a:defRPr>
    </a:lvl8pPr>
    <a:lvl9pPr indent="1828800" algn="ctr" defTabSz="825500">
      <a:defRPr sz="34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B33"/>
    <a:srgbClr val="EAB200"/>
    <a:srgbClr val="1784AA"/>
    <a:srgbClr val="D03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4" autoAdjust="0"/>
    <p:restoredTop sz="76049" autoAdjust="0"/>
  </p:normalViewPr>
  <p:slideViewPr>
    <p:cSldViewPr snapToGrid="0" snapToObjects="1">
      <p:cViewPr varScale="1">
        <p:scale>
          <a:sx n="49" d="100"/>
          <a:sy n="49" d="100"/>
        </p:scale>
        <p:origin x="2136" y="5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3" name="Shape 3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189915759"/>
      </p:ext>
    </p:extLst>
  </p:cSld>
  <p:clrMap bg1="lt1" tx1="dk1" bg2="lt2" tx2="dk2" accent1="accent1" accent2="accent2" accent3="accent3" accent4="accent4" accent5="accent5" accent6="accent6" hlink="hlink" folHlink="folHlink"/>
  <p:notesStyle>
    <a:lvl1pPr defTabSz="457200">
      <a:defRPr sz="1400">
        <a:latin typeface="Lucida Grande"/>
        <a:ea typeface="Lucida Grande"/>
        <a:cs typeface="Lucida Grande"/>
        <a:sym typeface="Lucida Grande"/>
      </a:defRPr>
    </a:lvl1pPr>
    <a:lvl2pPr indent="228600" defTabSz="457200">
      <a:defRPr sz="1400">
        <a:latin typeface="Lucida Grande"/>
        <a:ea typeface="Lucida Grande"/>
        <a:cs typeface="Lucida Grande"/>
        <a:sym typeface="Lucida Grande"/>
      </a:defRPr>
    </a:lvl2pPr>
    <a:lvl3pPr indent="457200" defTabSz="457200">
      <a:defRPr sz="1400">
        <a:latin typeface="Lucida Grande"/>
        <a:ea typeface="Lucida Grande"/>
        <a:cs typeface="Lucida Grande"/>
        <a:sym typeface="Lucida Grande"/>
      </a:defRPr>
    </a:lvl3pPr>
    <a:lvl4pPr indent="685800" defTabSz="457200">
      <a:defRPr sz="1400">
        <a:latin typeface="Lucida Grande"/>
        <a:ea typeface="Lucida Grande"/>
        <a:cs typeface="Lucida Grande"/>
        <a:sym typeface="Lucida Grande"/>
      </a:defRPr>
    </a:lvl4pPr>
    <a:lvl5pPr indent="914400" defTabSz="457200">
      <a:defRPr sz="1400">
        <a:latin typeface="Lucida Grande"/>
        <a:ea typeface="Lucida Grande"/>
        <a:cs typeface="Lucida Grande"/>
        <a:sym typeface="Lucida Grande"/>
      </a:defRPr>
    </a:lvl5pPr>
    <a:lvl6pPr indent="1143000" defTabSz="457200">
      <a:defRPr sz="1400">
        <a:latin typeface="Lucida Grande"/>
        <a:ea typeface="Lucida Grande"/>
        <a:cs typeface="Lucida Grande"/>
        <a:sym typeface="Lucida Grande"/>
      </a:defRPr>
    </a:lvl6pPr>
    <a:lvl7pPr indent="1371600" defTabSz="457200">
      <a:defRPr sz="1400">
        <a:latin typeface="Lucida Grande"/>
        <a:ea typeface="Lucida Grande"/>
        <a:cs typeface="Lucida Grande"/>
        <a:sym typeface="Lucida Grande"/>
      </a:defRPr>
    </a:lvl7pPr>
    <a:lvl8pPr indent="1600200" defTabSz="457200">
      <a:defRPr sz="1400">
        <a:latin typeface="Lucida Grande"/>
        <a:ea typeface="Lucida Grande"/>
        <a:cs typeface="Lucida Grande"/>
        <a:sym typeface="Lucida Grande"/>
      </a:defRPr>
    </a:lvl8pPr>
    <a:lvl9pPr indent="1828800" defTabSz="45720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Probably remove this slide and add client’s credentials</a:t>
            </a:r>
            <a:r>
              <a:rPr lang="en-US" sz="1400" baseline="0" dirty="0"/>
              <a:t> and intro. Clients also usually add slides depicting their risk framework or risk processes.</a:t>
            </a:r>
            <a:endParaRPr lang="en-US" sz="1400" dirty="0"/>
          </a:p>
          <a:p>
            <a:endParaRPr lang="en-US" dirty="0"/>
          </a:p>
        </p:txBody>
      </p:sp>
    </p:spTree>
    <p:extLst>
      <p:ext uri="{BB962C8B-B14F-4D97-AF65-F5344CB8AC3E}">
        <p14:creationId xmlns:p14="http://schemas.microsoft.com/office/powerpoint/2010/main" val="3736878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Risk</a:t>
            </a:r>
            <a:r>
              <a:rPr lang="en-US" b="1" u="sng" baseline="0" dirty="0"/>
              <a:t> brainstorm in RISKID video (1,5 minute): </a:t>
            </a:r>
          </a:p>
          <a:p>
            <a:r>
              <a:rPr lang="en-US" dirty="0"/>
              <a:t>https://youtu.be/78eJyljMIJY</a:t>
            </a:r>
            <a:endParaRPr lang="nl-NL" dirty="0"/>
          </a:p>
        </p:txBody>
      </p:sp>
    </p:spTree>
    <p:extLst>
      <p:ext uri="{BB962C8B-B14F-4D97-AF65-F5344CB8AC3E}">
        <p14:creationId xmlns:p14="http://schemas.microsoft.com/office/powerpoint/2010/main" val="308631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658" tIns="43329" rIns="86658" bIns="43329">
            <a:normAutofit/>
          </a:bodyPr>
          <a:lstStyle/>
          <a:p>
            <a:pPr marL="0" marR="0" indent="0" algn="l" defTabSz="457200" eaLnBrk="1" fontAlgn="auto" latinLnBrk="0" hangingPunct="1">
              <a:lnSpc>
                <a:spcPct val="100000"/>
              </a:lnSpc>
              <a:spcBef>
                <a:spcPts val="0"/>
              </a:spcBef>
              <a:spcAft>
                <a:spcPts val="0"/>
              </a:spcAft>
              <a:buClrTx/>
              <a:buSzTx/>
              <a:buFontTx/>
              <a:buNone/>
              <a:tabLst/>
              <a:defRPr/>
            </a:pPr>
            <a:r>
              <a:rPr lang="en-US" b="1" u="sng" dirty="0"/>
              <a:t>Risk</a:t>
            </a:r>
            <a:r>
              <a:rPr lang="en-US" b="1" u="sng" baseline="0" dirty="0"/>
              <a:t> scoring in RISKID video (1,5 minute): </a:t>
            </a:r>
            <a:endParaRPr lang="en-US" noProof="0" dirty="0"/>
          </a:p>
          <a:p>
            <a:pPr algn="l"/>
            <a:r>
              <a:rPr lang="en-US" noProof="0" dirty="0"/>
              <a:t>https://youtu.be/xN7fvvdUmYA</a:t>
            </a:r>
          </a:p>
          <a:p>
            <a:pPr algn="l" defTabSz="433288"/>
            <a:r>
              <a:rPr lang="en-US" noProof="0" dirty="0"/>
              <a:t>The</a:t>
            </a:r>
            <a:r>
              <a:rPr lang="en-US" baseline="0" noProof="0" dirty="0"/>
              <a:t> idea is that you actually don’t have to come together yet when you are individually scoring the risks. It is your personal estimation on probability and impact of the risk. When doing this online you will gain a lot of efficiency.</a:t>
            </a:r>
          </a:p>
          <a:p>
            <a:pPr algn="l" defTabSz="433288"/>
            <a:r>
              <a:rPr lang="en-US" baseline="0" noProof="0" dirty="0"/>
              <a:t>Each participant also reads the risks that are raised by other participants. This way everyone gets an understanding of what the concerns are of others and thus raising the group’s risk awareness. </a:t>
            </a:r>
            <a:endParaRPr lang="en-US" noProof="0" dirty="0"/>
          </a:p>
          <a:p>
            <a:pPr algn="l"/>
            <a:endParaRPr lang="en-US" noProof="0" dirty="0"/>
          </a:p>
        </p:txBody>
      </p:sp>
    </p:spTree>
    <p:extLst>
      <p:ext uri="{BB962C8B-B14F-4D97-AF65-F5344CB8AC3E}">
        <p14:creationId xmlns:p14="http://schemas.microsoft.com/office/powerpoint/2010/main" val="216881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eaLnBrk="1" fontAlgn="auto" latinLnBrk="0" hangingPunct="1">
              <a:lnSpc>
                <a:spcPct val="100000"/>
              </a:lnSpc>
              <a:spcBef>
                <a:spcPts val="0"/>
              </a:spcBef>
              <a:spcAft>
                <a:spcPts val="0"/>
              </a:spcAft>
              <a:buClrTx/>
              <a:buSzTx/>
              <a:buFontTx/>
              <a:buNone/>
              <a:tabLst/>
              <a:defRPr/>
            </a:pPr>
            <a:r>
              <a:rPr lang="en-US" b="1" u="sng" dirty="0"/>
              <a:t>Risk</a:t>
            </a:r>
            <a:r>
              <a:rPr lang="en-US" b="1" u="sng" baseline="0" dirty="0"/>
              <a:t> scoring in RISKID video (1,5 minute): </a:t>
            </a:r>
            <a:endParaRPr lang="en-US" noProof="0" dirty="0"/>
          </a:p>
          <a:p>
            <a:pPr algn="l"/>
            <a:r>
              <a:rPr lang="en-US" noProof="0" dirty="0"/>
              <a:t>https://youtu.be/xN7fvvdUmYA</a:t>
            </a:r>
          </a:p>
          <a:p>
            <a:endParaRPr lang="en-US" b="0" baseline="0" noProof="0" dirty="0"/>
          </a:p>
        </p:txBody>
      </p:sp>
    </p:spTree>
    <p:extLst>
      <p:ext uri="{BB962C8B-B14F-4D97-AF65-F5344CB8AC3E}">
        <p14:creationId xmlns:p14="http://schemas.microsoft.com/office/powerpoint/2010/main" val="162027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658" tIns="43329" rIns="86658" bIns="43329">
            <a:normAutofit/>
          </a:bodyPr>
          <a:lstStyle/>
          <a:p>
            <a:pPr marL="0" marR="0" indent="0" algn="l" defTabSz="457200" eaLnBrk="1" fontAlgn="auto" latinLnBrk="0" hangingPunct="1">
              <a:lnSpc>
                <a:spcPct val="100000"/>
              </a:lnSpc>
              <a:spcBef>
                <a:spcPts val="0"/>
              </a:spcBef>
              <a:spcAft>
                <a:spcPts val="0"/>
              </a:spcAft>
              <a:buClrTx/>
              <a:buSzTx/>
              <a:buFontTx/>
              <a:buNone/>
              <a:tabLst/>
              <a:defRPr/>
            </a:pPr>
            <a:r>
              <a:rPr lang="en-US" b="1" u="sng" dirty="0"/>
              <a:t>Discuss risks</a:t>
            </a:r>
            <a:r>
              <a:rPr lang="en-US" b="1" u="sng" baseline="0" dirty="0"/>
              <a:t> in RISKID video (1,5 minute): </a:t>
            </a:r>
            <a:endParaRPr lang="en-US" noProof="0" dirty="0"/>
          </a:p>
          <a:p>
            <a:r>
              <a:rPr lang="nl-NL" dirty="0"/>
              <a:t>https://youtu.be/XZh0Gwe8dYI</a:t>
            </a:r>
          </a:p>
          <a:p>
            <a:endParaRPr lang="nl-NL" dirty="0"/>
          </a:p>
        </p:txBody>
      </p:sp>
    </p:spTree>
    <p:extLst>
      <p:ext uri="{BB962C8B-B14F-4D97-AF65-F5344CB8AC3E}">
        <p14:creationId xmlns:p14="http://schemas.microsoft.com/office/powerpoint/2010/main" val="398139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eaLnBrk="1" fontAlgn="auto" latinLnBrk="0" hangingPunct="1">
              <a:lnSpc>
                <a:spcPct val="100000"/>
              </a:lnSpc>
              <a:spcBef>
                <a:spcPts val="0"/>
              </a:spcBef>
              <a:spcAft>
                <a:spcPts val="0"/>
              </a:spcAft>
              <a:buClrTx/>
              <a:buSzTx/>
              <a:buFontTx/>
              <a:buNone/>
              <a:tabLst/>
              <a:defRPr/>
            </a:pPr>
            <a:r>
              <a:rPr lang="en-US" b="1" u="sng" dirty="0"/>
              <a:t>Discuss risks</a:t>
            </a:r>
            <a:r>
              <a:rPr lang="en-US" b="1" u="sng" baseline="0" dirty="0"/>
              <a:t> in RISKID video (1,5 minute): </a:t>
            </a:r>
            <a:endParaRPr lang="en-US" noProof="0" dirty="0"/>
          </a:p>
          <a:p>
            <a:r>
              <a:rPr lang="nl-NL" dirty="0"/>
              <a:t>https://youtu.be/XZh0Gwe8dYI</a:t>
            </a:r>
          </a:p>
        </p:txBody>
      </p:sp>
    </p:spTree>
    <p:extLst>
      <p:ext uri="{BB962C8B-B14F-4D97-AF65-F5344CB8AC3E}">
        <p14:creationId xmlns:p14="http://schemas.microsoft.com/office/powerpoint/2010/main" val="3848721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noProof="0" dirty="0"/>
          </a:p>
        </p:txBody>
      </p:sp>
    </p:spTree>
    <p:extLst>
      <p:ext uri="{BB962C8B-B14F-4D97-AF65-F5344CB8AC3E}">
        <p14:creationId xmlns:p14="http://schemas.microsoft.com/office/powerpoint/2010/main" val="19110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noProof="0" dirty="0"/>
              <a:t>Video (1,5 minutes):</a:t>
            </a:r>
          </a:p>
          <a:p>
            <a:r>
              <a:rPr lang="en-US" b="0" noProof="0" dirty="0"/>
              <a:t>https://youtu.be/9A0F8s2vfQg</a:t>
            </a:r>
          </a:p>
        </p:txBody>
      </p:sp>
    </p:spTree>
    <p:extLst>
      <p:ext uri="{BB962C8B-B14F-4D97-AF65-F5344CB8AC3E}">
        <p14:creationId xmlns:p14="http://schemas.microsoft.com/office/powerpoint/2010/main" val="1726258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Tree>
    <p:extLst>
      <p:ext uri="{BB962C8B-B14F-4D97-AF65-F5344CB8AC3E}">
        <p14:creationId xmlns:p14="http://schemas.microsoft.com/office/powerpoint/2010/main" val="1689850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noProof="0" dirty="0"/>
              <a:t>Excel doesn’t work video:</a:t>
            </a:r>
          </a:p>
          <a:p>
            <a:r>
              <a:rPr lang="en-US" b="0" noProof="0" dirty="0"/>
              <a:t>https://youtu.be/r6v4WtHTqlg</a:t>
            </a:r>
          </a:p>
        </p:txBody>
      </p:sp>
    </p:spTree>
    <p:extLst>
      <p:ext uri="{BB962C8B-B14F-4D97-AF65-F5344CB8AC3E}">
        <p14:creationId xmlns:p14="http://schemas.microsoft.com/office/powerpoint/2010/main" val="47801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This </a:t>
            </a:r>
            <a:r>
              <a:rPr lang="en-US" sz="1400"/>
              <a:t>would typically </a:t>
            </a:r>
            <a:r>
              <a:rPr lang="en-US" sz="1400" dirty="0"/>
              <a:t>be the first slide about RISKID.</a:t>
            </a:r>
            <a:endParaRPr lang="en-US" dirty="0"/>
          </a:p>
        </p:txBody>
      </p:sp>
    </p:spTree>
    <p:extLst>
      <p:ext uri="{BB962C8B-B14F-4D97-AF65-F5344CB8AC3E}">
        <p14:creationId xmlns:p14="http://schemas.microsoft.com/office/powerpoint/2010/main" val="118013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1.</a:t>
            </a:r>
            <a:r>
              <a:rPr lang="en-US" sz="1400" baseline="0" dirty="0"/>
              <a:t> </a:t>
            </a:r>
            <a:r>
              <a:rPr lang="en-US" sz="1400" dirty="0"/>
              <a:t>Experience with Self-Guiding Group Support Systems for Creative Problem Solving Tasks, </a:t>
            </a:r>
            <a:r>
              <a:rPr lang="en-US" sz="1400" dirty="0" err="1"/>
              <a:t>Mesquita</a:t>
            </a:r>
            <a:r>
              <a:rPr lang="en-US" sz="1400" dirty="0"/>
              <a:t>, published by  Information Science Reference, ISBN 978-1-60960-519-3.</a:t>
            </a:r>
          </a:p>
          <a:p>
            <a:pPr marL="0" marR="0" indent="0" defTabSz="457200" eaLnBrk="1" fontAlgn="auto" latinLnBrk="0" hangingPunct="1">
              <a:lnSpc>
                <a:spcPct val="100000"/>
              </a:lnSpc>
              <a:spcBef>
                <a:spcPts val="0"/>
              </a:spcBef>
              <a:spcAft>
                <a:spcPts val="0"/>
              </a:spcAft>
              <a:buClrTx/>
              <a:buSzTx/>
              <a:buFontTx/>
              <a:buNone/>
              <a:tabLst/>
              <a:defRPr/>
            </a:pPr>
            <a:r>
              <a:rPr lang="en-US" sz="1400" dirty="0"/>
              <a:t>2.</a:t>
            </a:r>
            <a:r>
              <a:rPr lang="en-US" sz="1400" baseline="0" dirty="0"/>
              <a:t> </a:t>
            </a:r>
            <a:r>
              <a:rPr lang="en-US" sz="1400" dirty="0"/>
              <a:t>Fifteen Years of GSS in the Field, de </a:t>
            </a:r>
            <a:r>
              <a:rPr lang="en-US" sz="1400" dirty="0" err="1"/>
              <a:t>Vreede</a:t>
            </a:r>
            <a:r>
              <a:rPr lang="en-US" sz="1400" dirty="0"/>
              <a:t>, Vogel, Kolfschoten, Wien.</a:t>
            </a:r>
          </a:p>
          <a:p>
            <a:endParaRPr lang="en-US" dirty="0"/>
          </a:p>
        </p:txBody>
      </p:sp>
    </p:spTree>
    <p:extLst>
      <p:ext uri="{BB962C8B-B14F-4D97-AF65-F5344CB8AC3E}">
        <p14:creationId xmlns:p14="http://schemas.microsoft.com/office/powerpoint/2010/main" val="40992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Tree>
    <p:extLst>
      <p:ext uri="{BB962C8B-B14F-4D97-AF65-F5344CB8AC3E}">
        <p14:creationId xmlns:p14="http://schemas.microsoft.com/office/powerpoint/2010/main" val="224442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Probably can be removed, unless you need to convince client of RISKID’s experience and credentials.</a:t>
            </a:r>
          </a:p>
          <a:p>
            <a:endParaRPr lang="en-US" dirty="0"/>
          </a:p>
        </p:txBody>
      </p:sp>
    </p:spTree>
    <p:extLst>
      <p:ext uri="{BB962C8B-B14F-4D97-AF65-F5344CB8AC3E}">
        <p14:creationId xmlns:p14="http://schemas.microsoft.com/office/powerpoint/2010/main" val="351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Probably can be removed, unless you need to convince client of RISKID’s experience and credentials.</a:t>
            </a:r>
          </a:p>
          <a:p>
            <a:endParaRPr lang="en-US" dirty="0"/>
          </a:p>
        </p:txBody>
      </p:sp>
    </p:spTree>
    <p:extLst>
      <p:ext uri="{BB962C8B-B14F-4D97-AF65-F5344CB8AC3E}">
        <p14:creationId xmlns:p14="http://schemas.microsoft.com/office/powerpoint/2010/main" val="144834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Probably can be removed, unless you need to convince client of RISKID’s experience and credentials.</a:t>
            </a:r>
          </a:p>
          <a:p>
            <a:pPr marL="0" marR="0" indent="0" defTabSz="45720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Tree>
    <p:extLst>
      <p:ext uri="{BB962C8B-B14F-4D97-AF65-F5344CB8AC3E}">
        <p14:creationId xmlns:p14="http://schemas.microsoft.com/office/powerpoint/2010/main" val="115061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US" sz="1400" b="1" dirty="0">
                <a:effectLst/>
                <a:latin typeface="Lucida Grande"/>
                <a:ea typeface="Lucida Grande"/>
                <a:cs typeface="Lucida Grande"/>
                <a:sym typeface="Lucida Grande"/>
              </a:rPr>
              <a:t>Identify - </a:t>
            </a:r>
            <a:r>
              <a:rPr lang="en-US" sz="1400" dirty="0">
                <a:effectLst/>
                <a:latin typeface="Lucida Grande"/>
                <a:ea typeface="Lucida Grande"/>
                <a:cs typeface="Lucida Grande"/>
                <a:sym typeface="Lucida Grande"/>
              </a:rPr>
              <a:t>All relevant risks are swiftly and efficiently identified by the right stakeholders in an online environment.</a:t>
            </a:r>
          </a:p>
          <a:p>
            <a:pPr lvl="0"/>
            <a:r>
              <a:rPr lang="en-US" sz="1400" b="1" dirty="0">
                <a:effectLst/>
                <a:latin typeface="Lucida Grande"/>
                <a:ea typeface="Lucida Grande"/>
                <a:cs typeface="Lucida Grande"/>
                <a:sym typeface="Lucida Grande"/>
              </a:rPr>
              <a:t>Score - </a:t>
            </a:r>
            <a:r>
              <a:rPr lang="en-US" sz="1400" dirty="0">
                <a:effectLst/>
                <a:latin typeface="Lucida Grande"/>
                <a:ea typeface="Lucida Grande"/>
                <a:cs typeface="Lucida Grande"/>
                <a:sym typeface="Lucida Grande"/>
              </a:rPr>
              <a:t>Risks are scored on probability and impact and automatically generated as input for the risk meeting.</a:t>
            </a:r>
          </a:p>
          <a:p>
            <a:pPr lvl="0"/>
            <a:r>
              <a:rPr lang="en-US" sz="1400" b="1" dirty="0">
                <a:effectLst/>
                <a:latin typeface="Lucida Grande"/>
                <a:ea typeface="Lucida Grande"/>
                <a:cs typeface="Lucida Grande"/>
                <a:sym typeface="Lucida Grande"/>
              </a:rPr>
              <a:t>Discuss - </a:t>
            </a:r>
            <a:r>
              <a:rPr lang="en-US" sz="1400" dirty="0">
                <a:effectLst/>
                <a:latin typeface="Lucida Grande"/>
                <a:ea typeface="Lucida Grande"/>
                <a:cs typeface="Lucida Grande"/>
                <a:sym typeface="Lucida Grande"/>
              </a:rPr>
              <a:t>Risks are discussed for shared understanding and ownership within the group.</a:t>
            </a:r>
          </a:p>
          <a:p>
            <a:pPr lvl="0"/>
            <a:r>
              <a:rPr lang="en-US" sz="1400" b="1" dirty="0">
                <a:effectLst/>
                <a:latin typeface="Lucida Grande"/>
                <a:ea typeface="Lucida Grande"/>
                <a:cs typeface="Lucida Grande"/>
                <a:sym typeface="Lucida Grande"/>
              </a:rPr>
              <a:t>Mitigate - </a:t>
            </a:r>
            <a:r>
              <a:rPr lang="en-US" sz="1400" dirty="0">
                <a:effectLst/>
                <a:latin typeface="Lucida Grande"/>
                <a:ea typeface="Lucida Grande"/>
                <a:cs typeface="Lucida Grande"/>
                <a:sym typeface="Lucida Grande"/>
              </a:rPr>
              <a:t>Appropriate measures are defined for the top risks. Risk owners and measure owners are assigned to manage risks.</a:t>
            </a:r>
          </a:p>
          <a:p>
            <a:pPr lvl="0"/>
            <a:r>
              <a:rPr lang="en-US" sz="1400" b="1" dirty="0">
                <a:effectLst/>
                <a:latin typeface="Lucida Grande"/>
                <a:ea typeface="Lucida Grande"/>
                <a:cs typeface="Lucida Grande"/>
                <a:sym typeface="Lucida Grande"/>
              </a:rPr>
              <a:t>Monitor - </a:t>
            </a:r>
            <a:r>
              <a:rPr lang="en-US" sz="1400" dirty="0">
                <a:effectLst/>
                <a:latin typeface="Lucida Grande"/>
                <a:ea typeface="Lucida Grande"/>
                <a:cs typeface="Lucida Grande"/>
                <a:sym typeface="Lucida Grande"/>
              </a:rPr>
              <a:t>Risk and measure owners can always update information, while auto alerts and dashboards keep everyone on track.</a:t>
            </a:r>
            <a:endParaRPr lang="en-US" sz="1400" dirty="0"/>
          </a:p>
          <a:p>
            <a:endParaRPr lang="en-US" dirty="0"/>
          </a:p>
        </p:txBody>
      </p:sp>
    </p:spTree>
    <p:extLst>
      <p:ext uri="{BB962C8B-B14F-4D97-AF65-F5344CB8AC3E}">
        <p14:creationId xmlns:p14="http://schemas.microsoft.com/office/powerpoint/2010/main" val="372946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658" tIns="43329" rIns="86658" bIns="43329">
            <a:normAutofit/>
          </a:bodyPr>
          <a:lstStyle/>
          <a:p>
            <a:r>
              <a:rPr lang="en-US" b="1" u="sng" dirty="0"/>
              <a:t>Risk</a:t>
            </a:r>
            <a:r>
              <a:rPr lang="en-US" b="1" u="sng" baseline="0" dirty="0"/>
              <a:t> brainstorm in RISKID video (1,5 minute): </a:t>
            </a:r>
          </a:p>
          <a:p>
            <a:r>
              <a:rPr lang="en-US" dirty="0"/>
              <a:t>https://youtu.be/78eJyljMIJY</a:t>
            </a:r>
            <a:endParaRPr lang="nl-NL" dirty="0"/>
          </a:p>
        </p:txBody>
      </p:sp>
    </p:spTree>
    <p:extLst>
      <p:ext uri="{BB962C8B-B14F-4D97-AF65-F5344CB8AC3E}">
        <p14:creationId xmlns:p14="http://schemas.microsoft.com/office/powerpoint/2010/main" val="3718218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tart slide">
    <p:spTree>
      <p:nvGrpSpPr>
        <p:cNvPr id="1" name=""/>
        <p:cNvGrpSpPr/>
        <p:nvPr/>
      </p:nvGrpSpPr>
      <p:grpSpPr>
        <a:xfrm>
          <a:off x="0" y="0"/>
          <a:ext cx="0" cy="0"/>
          <a:chOff x="0" y="0"/>
          <a:chExt cx="0" cy="0"/>
        </a:xfrm>
      </p:grpSpPr>
      <p:pic>
        <p:nvPicPr>
          <p:cNvPr id="9" name="pasted-image.pdf"/>
          <p:cNvPicPr/>
          <p:nvPr/>
        </p:nvPicPr>
        <p:blipFill>
          <a:blip r:embed="rId2" cstate="print"/>
          <a:stretch>
            <a:fillRect/>
          </a:stretch>
        </p:blipFill>
        <p:spPr>
          <a:xfrm>
            <a:off x="5323336" y="3358643"/>
            <a:ext cx="2358128" cy="1285495"/>
          </a:xfrm>
          <a:prstGeom prst="rect">
            <a:avLst/>
          </a:prstGeom>
          <a:ln w="3175">
            <a:miter lim="400000"/>
          </a:ln>
        </p:spPr>
      </p:pic>
      <p:sp>
        <p:nvSpPr>
          <p:cNvPr id="10" name="Shape 10"/>
          <p:cNvSpPr/>
          <p:nvPr/>
        </p:nvSpPr>
        <p:spPr>
          <a:xfrm>
            <a:off x="60186" y="9342284"/>
            <a:ext cx="12884427" cy="215901"/>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400">
                <a:solidFill>
                  <a:srgbClr val="A6AAA9"/>
                </a:solidFill>
                <a:latin typeface="Calibri"/>
                <a:ea typeface="Calibri"/>
                <a:cs typeface="Calibri"/>
                <a:sym typeface="Calibri"/>
              </a:defRPr>
            </a:lvl1pPr>
          </a:lstStyle>
          <a:p>
            <a:pPr lvl="0">
              <a:defRPr sz="1800">
                <a:solidFill>
                  <a:srgbClr val="000000"/>
                </a:solidFill>
              </a:defRPr>
            </a:pPr>
            <a:r>
              <a:rPr sz="1400" dirty="0">
                <a:solidFill>
                  <a:srgbClr val="A6AAA9"/>
                </a:solidFill>
              </a:rPr>
              <a:t>© RISKID 20</a:t>
            </a:r>
            <a:r>
              <a:rPr lang="en-US" sz="1400" dirty="0">
                <a:solidFill>
                  <a:srgbClr val="A6AAA9"/>
                </a:solidFill>
              </a:rPr>
              <a:t>22</a:t>
            </a:r>
            <a:endParaRPr sz="1400" dirty="0">
              <a:solidFill>
                <a:srgbClr val="A6AAA9"/>
              </a:solidFill>
            </a:endParaRPr>
          </a:p>
        </p:txBody>
      </p:sp>
      <p:sp>
        <p:nvSpPr>
          <p:cNvPr id="11" name="Shape 11"/>
          <p:cNvSpPr/>
          <p:nvPr userDrawn="1"/>
        </p:nvSpPr>
        <p:spPr>
          <a:xfrm rot="10800000" flipH="1">
            <a:off x="-1" y="9644445"/>
            <a:ext cx="13004802" cy="124968"/>
          </a:xfrm>
          <a:prstGeom prst="rect">
            <a:avLst/>
          </a:prstGeom>
          <a:solidFill>
            <a:srgbClr val="90C8D7"/>
          </a:solidFill>
          <a:ln w="3175">
            <a:miter lim="400000"/>
          </a:ln>
          <a:extLst>
            <a:ext uri="{C572A759-6A51-4108-AA02-DFA0A04FC94B}">
              <ma14:wrappingTextBoxFlag xmlns:ma14="http://schemas.microsoft.com/office/mac/drawingml/2011/main" xmlns="" val="1"/>
            </a:ext>
          </a:extLst>
        </p:spPr>
        <p:txBody>
          <a:bodyPr lIns="38100" tIns="38100" rIns="38100" bIns="38100" anchor="ctr"/>
          <a:lstStyle>
            <a:lvl1pPr defTabSz="584200">
              <a:defRPr sz="2200"/>
            </a:lvl1pPr>
          </a:lstStyle>
          <a:p>
            <a:pPr lvl="0">
              <a:defRPr sz="1800"/>
            </a:pPr>
            <a:endParaRPr sz="2200"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ekst slide">
    <p:spTree>
      <p:nvGrpSpPr>
        <p:cNvPr id="1" name=""/>
        <p:cNvGrpSpPr/>
        <p:nvPr/>
      </p:nvGrpSpPr>
      <p:grpSpPr>
        <a:xfrm>
          <a:off x="0" y="0"/>
          <a:ext cx="0" cy="0"/>
          <a:chOff x="0" y="0"/>
          <a:chExt cx="0" cy="0"/>
        </a:xfrm>
      </p:grpSpPr>
      <p:pic>
        <p:nvPicPr>
          <p:cNvPr id="14" name="pasted-image.pdf"/>
          <p:cNvPicPr/>
          <p:nvPr/>
        </p:nvPicPr>
        <p:blipFill>
          <a:blip r:embed="rId2" cstate="print"/>
          <a:stretch>
            <a:fillRect/>
          </a:stretch>
        </p:blipFill>
        <p:spPr>
          <a:xfrm>
            <a:off x="12064913" y="9098622"/>
            <a:ext cx="757616" cy="413002"/>
          </a:xfrm>
          <a:prstGeom prst="rect">
            <a:avLst/>
          </a:prstGeom>
          <a:ln w="3175">
            <a:miter lim="400000"/>
          </a:ln>
        </p:spPr>
      </p:pic>
      <p:sp>
        <p:nvSpPr>
          <p:cNvPr id="15" name="Shape 15"/>
          <p:cNvSpPr/>
          <p:nvPr/>
        </p:nvSpPr>
        <p:spPr>
          <a:xfrm rot="10800000" flipH="1">
            <a:off x="833119" y="927462"/>
            <a:ext cx="11338562" cy="20321"/>
          </a:xfrm>
          <a:prstGeom prst="rect">
            <a:avLst/>
          </a:prstGeom>
          <a:solidFill>
            <a:srgbClr val="90C8D7">
              <a:alpha val="50000"/>
            </a:srgbClr>
          </a:solidFill>
          <a:ln w="3175">
            <a:miter lim="400000"/>
          </a:ln>
          <a:extLst>
            <a:ext uri="{C572A759-6A51-4108-AA02-DFA0A04FC94B}">
              <ma14:wrappingTextBoxFlag xmlns:ma14="http://schemas.microsoft.com/office/mac/drawingml/2011/main" xmlns="" val="1"/>
            </a:ext>
          </a:extLst>
        </p:spPr>
        <p:txBody>
          <a:bodyPr lIns="38100" tIns="38100" rIns="38100" bIns="38100" anchor="ctr"/>
          <a:lstStyle>
            <a:lvl1pPr defTabSz="584200">
              <a:defRPr sz="2200"/>
            </a:lvl1pPr>
          </a:lstStyle>
          <a:p>
            <a:pPr lvl="0">
              <a:defRPr sz="1800"/>
            </a:pPr>
            <a:r>
              <a:rPr sz="2200"/>
              <a:t> </a:t>
            </a:r>
          </a:p>
        </p:txBody>
      </p:sp>
      <p:sp>
        <p:nvSpPr>
          <p:cNvPr id="5" name="Shape 11"/>
          <p:cNvSpPr/>
          <p:nvPr userDrawn="1"/>
        </p:nvSpPr>
        <p:spPr>
          <a:xfrm rot="10800000" flipH="1">
            <a:off x="-1" y="9644445"/>
            <a:ext cx="13004802" cy="124968"/>
          </a:xfrm>
          <a:prstGeom prst="rect">
            <a:avLst/>
          </a:prstGeom>
          <a:solidFill>
            <a:srgbClr val="90C8D7"/>
          </a:solidFill>
          <a:ln w="3175">
            <a:miter lim="400000"/>
          </a:ln>
          <a:extLst>
            <a:ext uri="{C572A759-6A51-4108-AA02-DFA0A04FC94B}">
              <ma14:wrappingTextBoxFlag xmlns:ma14="http://schemas.microsoft.com/office/mac/drawingml/2011/main" xmlns="" val="1"/>
            </a:ext>
          </a:extLst>
        </p:spPr>
        <p:txBody>
          <a:bodyPr lIns="38100" tIns="38100" rIns="38100" bIns="38100" anchor="ctr"/>
          <a:lstStyle>
            <a:lvl1pPr defTabSz="584200">
              <a:defRPr sz="2200"/>
            </a:lvl1pPr>
          </a:lstStyle>
          <a:p>
            <a:pPr lvl="0">
              <a:defRPr sz="1800"/>
            </a:pPr>
            <a:endParaRPr sz="2200" dirty="0"/>
          </a:p>
        </p:txBody>
      </p:sp>
      <p:sp>
        <p:nvSpPr>
          <p:cNvPr id="11" name="Text Placeholder 10"/>
          <p:cNvSpPr>
            <a:spLocks noGrp="1"/>
          </p:cNvSpPr>
          <p:nvPr>
            <p:ph type="body" sz="quarter" idx="10"/>
          </p:nvPr>
        </p:nvSpPr>
        <p:spPr>
          <a:xfrm>
            <a:off x="555625" y="1531938"/>
            <a:ext cx="11874500" cy="7265987"/>
          </a:xfrm>
          <a:prstGeom prst="rect">
            <a:avLst/>
          </a:prstGeom>
        </p:spPr>
        <p:txBody>
          <a:bodyPr/>
          <a:lstStyle>
            <a:lvl1pPr>
              <a:defRPr sz="4000">
                <a:latin typeface="Calibri" pitchFamily="34" charset="0"/>
                <a:cs typeface="Calibri" pitchFamily="34" charset="0"/>
              </a:defRPr>
            </a:lvl1pPr>
            <a:lvl2pPr>
              <a:spcBef>
                <a:spcPts val="1200"/>
              </a:spcBef>
              <a:buFont typeface="Calibri" pitchFamily="34" charset="0"/>
              <a:buChar char="−"/>
              <a:defRPr>
                <a:latin typeface="Calibri" pitchFamily="34" charset="0"/>
                <a:cs typeface="Calibri" pitchFamily="34" charset="0"/>
              </a:defRPr>
            </a:lvl2pPr>
            <a:lvl3pPr>
              <a:spcBef>
                <a:spcPts val="1200"/>
              </a:spcBef>
              <a:buFont typeface="Courier New" pitchFamily="49" charset="0"/>
              <a:buChar char="o"/>
              <a:defRPr>
                <a:latin typeface="Calibri" pitchFamily="34" charset="0"/>
                <a:cs typeface="Calibri" pitchFamily="34" charset="0"/>
              </a:defRPr>
            </a:lvl3pPr>
            <a:lvl4pPr>
              <a:spcBef>
                <a:spcPts val="1200"/>
              </a:spcBef>
              <a:buFont typeface="Wingdings" pitchFamily="2" charset="2"/>
              <a:buChar char="§"/>
              <a:defRPr>
                <a:latin typeface="Calibri" pitchFamily="34" charset="0"/>
                <a:cs typeface="Calibri" pitchFamily="34" charset="0"/>
              </a:defRPr>
            </a:lvl4pPr>
            <a:lvl5pPr>
              <a:spcBef>
                <a:spcPts val="1200"/>
              </a:spcBef>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1" hasCustomPrompt="1"/>
          </p:nvPr>
        </p:nvSpPr>
        <p:spPr>
          <a:xfrm>
            <a:off x="1155700" y="139700"/>
            <a:ext cx="10744200" cy="685800"/>
          </a:xfrm>
          <a:prstGeom prst="rect">
            <a:avLst/>
          </a:prstGeom>
        </p:spPr>
        <p:txBody>
          <a:bodyPr/>
          <a:lstStyle>
            <a:lvl1pPr algn="ctr">
              <a:buNone/>
              <a:defRPr sz="4800" b="1">
                <a:latin typeface="Calibri" pitchFamily="34" charset="0"/>
                <a:cs typeface="Calibri" pitchFamily="34" charset="0"/>
              </a:defRPr>
            </a:lvl1pPr>
          </a:lstStyle>
          <a:p>
            <a:pPr lvl="0"/>
            <a:r>
              <a:rPr lang="en-US" sz="4800" b="1" dirty="0">
                <a:latin typeface="Calibri" pitchFamily="34" charset="0"/>
                <a:cs typeface="Calibri" pitchFamily="34" charset="0"/>
              </a:rPr>
              <a:t>Title</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67" y="390596"/>
            <a:ext cx="10187093" cy="1625600"/>
          </a:xfrm>
          <a:prstGeom prst="rect">
            <a:avLst/>
          </a:prstGeom>
        </p:spPr>
        <p:txBody>
          <a:bodyPr lIns="130046" tIns="65023" rIns="130046" bIns="65023"/>
          <a:lstStyle>
            <a:lvl1pPr>
              <a:defRPr>
                <a:solidFill>
                  <a:schemeClr val="accent1"/>
                </a:solidFill>
              </a:defRPr>
            </a:lvl1pPr>
          </a:lstStyle>
          <a:p>
            <a:r>
              <a:rPr lang="en-US" dirty="0"/>
              <a:t>Click to edit Master title style</a:t>
            </a:r>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lvl1pPr>
              <a:defRPr>
                <a:solidFill>
                  <a:schemeClr val="bg1"/>
                </a:solidFill>
              </a:defRPr>
            </a:lvl1pPr>
          </a:lstStyle>
          <a:p>
            <a:fld id="{D97E9594-05F8-46F2-983B-40F676295A7F}" type="datetimeFigureOut">
              <a:rPr lang="en-US" smtClean="0"/>
              <a:pPr/>
              <a:t>7/26/2022</a:t>
            </a:fld>
            <a:endParaRPr lang="en-US" dirty="0"/>
          </a:p>
        </p:txBody>
      </p:sp>
      <p:sp>
        <p:nvSpPr>
          <p:cNvPr id="3" name="Content Placeholder 2"/>
          <p:cNvSpPr>
            <a:spLocks noGrp="1"/>
          </p:cNvSpPr>
          <p:nvPr>
            <p:ph idx="1"/>
          </p:nvPr>
        </p:nvSpPr>
        <p:spPr>
          <a:xfrm>
            <a:off x="2167466" y="2384214"/>
            <a:ext cx="8994987" cy="6328552"/>
          </a:xfrm>
          <a:prstGeom prst="rect">
            <a:avLst/>
          </a:prstGeom>
        </p:spPr>
        <p:txBody>
          <a:bodyPr lIns="130046" tIns="65023" rIns="130046" bIns="65023"/>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lvl1pPr>
              <a:defRPr>
                <a:solidFill>
                  <a:schemeClr val="accent2">
                    <a:lumMod val="75000"/>
                  </a:schemeClr>
                </a:solidFill>
              </a:defRPr>
            </a:lvl1pPr>
          </a:lstStyle>
          <a:p>
            <a:r>
              <a:rPr lang="en-US" dirty="0"/>
              <a:t>www.beter-samenwerken.net</a:t>
            </a:r>
          </a:p>
        </p:txBody>
      </p:sp>
      <p:sp>
        <p:nvSpPr>
          <p:cNvPr id="6" name="Slide Number Placeholder 5"/>
          <p:cNvSpPr>
            <a:spLocks noGrp="1"/>
          </p:cNvSpPr>
          <p:nvPr>
            <p:ph type="sldNum" sz="quarter" idx="12"/>
          </p:nvPr>
        </p:nvSpPr>
        <p:spPr>
          <a:xfrm>
            <a:off x="9320107" y="9040143"/>
            <a:ext cx="3034453" cy="519289"/>
          </a:xfrm>
          <a:prstGeom prst="rect">
            <a:avLst/>
          </a:prstGeom>
        </p:spPr>
        <p:txBody>
          <a:bodyPr lIns="130046" tIns="65023" rIns="130046" bIns="65023"/>
          <a:lstStyle>
            <a:lvl1pPr>
              <a:defRPr>
                <a:solidFill>
                  <a:schemeClr val="accent2">
                    <a:lumMod val="75000"/>
                  </a:schemeClr>
                </a:solidFill>
              </a:defRPr>
            </a:lvl1pPr>
          </a:lstStyle>
          <a:p>
            <a:fld id="{F12FC72C-A680-4C65-9A42-4575EF3838BA}" type="slidenum">
              <a:rPr lang="en-US" smtClean="0"/>
              <a:pPr/>
              <a:t>‹#›</a:t>
            </a:fld>
            <a:endParaRPr lang="en-US" dirty="0"/>
          </a:p>
        </p:txBody>
      </p:sp>
    </p:spTree>
    <p:extLst>
      <p:ext uri="{BB962C8B-B14F-4D97-AF65-F5344CB8AC3E}">
        <p14:creationId xmlns:p14="http://schemas.microsoft.com/office/powerpoint/2010/main" val="92144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rot="10800000" flipH="1">
            <a:off x="-1" y="-79960"/>
            <a:ext cx="13004802" cy="9907349"/>
          </a:xfrm>
          <a:prstGeom prst="rect">
            <a:avLst/>
          </a:prstGeom>
          <a:solidFill>
            <a:srgbClr val="97CCDA"/>
          </a:solidFill>
          <a:ln w="3175">
            <a:miter lim="400000"/>
          </a:ln>
        </p:spPr>
        <p:txBody>
          <a:bodyPr lIns="38100" tIns="38100" rIns="38100" bIns="38100" anchor="ctr"/>
          <a:lstStyle/>
          <a:p>
            <a:pPr lvl="0" defTabSz="584200">
              <a:defRPr sz="2200"/>
            </a:pPr>
            <a:endParaRPr/>
          </a:p>
        </p:txBody>
      </p:sp>
      <p:sp>
        <p:nvSpPr>
          <p:cNvPr id="3" name="Shape 3"/>
          <p:cNvSpPr/>
          <p:nvPr/>
        </p:nvSpPr>
        <p:spPr>
          <a:xfrm>
            <a:off x="2065512" y="4413250"/>
            <a:ext cx="8873776" cy="927101"/>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6000">
                <a:solidFill>
                  <a:srgbClr val="FFFFFF"/>
                </a:solidFill>
                <a:latin typeface="Calibri"/>
                <a:ea typeface="Calibri"/>
                <a:cs typeface="Calibri"/>
                <a:sym typeface="Calibri"/>
              </a:defRPr>
            </a:lvl1pPr>
          </a:lstStyle>
          <a:p>
            <a:pPr lvl="0">
              <a:defRPr sz="1800">
                <a:solidFill>
                  <a:srgbClr val="000000"/>
                </a:solidFill>
              </a:defRPr>
            </a:pPr>
            <a:r>
              <a:rPr sz="6000">
                <a:solidFill>
                  <a:srgbClr val="FFFFFF"/>
                </a:solidFill>
              </a:rPr>
              <a:t>EINDE</a:t>
            </a:r>
          </a:p>
        </p:txBody>
      </p:sp>
      <p:pic>
        <p:nvPicPr>
          <p:cNvPr id="4" name="pasted-image.pdf"/>
          <p:cNvPicPr/>
          <p:nvPr/>
        </p:nvPicPr>
        <p:blipFill>
          <a:blip r:embed="rId5" cstate="print">
            <a:alphaModFix amt="50000"/>
          </a:blip>
          <a:stretch>
            <a:fillRect/>
          </a:stretch>
        </p:blipFill>
        <p:spPr>
          <a:xfrm>
            <a:off x="-2385649" y="-1670735"/>
            <a:ext cx="4862149" cy="4862149"/>
          </a:xfrm>
          <a:prstGeom prst="rect">
            <a:avLst/>
          </a:prstGeom>
          <a:ln w="3175">
            <a:miter lim="400000"/>
          </a:ln>
        </p:spPr>
      </p:pic>
      <p:pic>
        <p:nvPicPr>
          <p:cNvPr id="5" name="pasted-image.pdf"/>
          <p:cNvPicPr/>
          <p:nvPr/>
        </p:nvPicPr>
        <p:blipFill>
          <a:blip r:embed="rId5" cstate="print">
            <a:alphaModFix amt="50000"/>
          </a:blip>
          <a:stretch>
            <a:fillRect/>
          </a:stretch>
        </p:blipFill>
        <p:spPr>
          <a:xfrm>
            <a:off x="10568940" y="6607978"/>
            <a:ext cx="4862149" cy="4862149"/>
          </a:xfrm>
          <a:prstGeom prst="rect">
            <a:avLst/>
          </a:prstGeom>
          <a:ln w="3175">
            <a:miter lim="400000"/>
          </a:ln>
        </p:spPr>
      </p:pic>
      <p:sp>
        <p:nvSpPr>
          <p:cNvPr id="6" name="Shape 6"/>
          <p:cNvSpPr/>
          <p:nvPr/>
        </p:nvSpPr>
        <p:spPr>
          <a:xfrm rot="10800000" flipH="1">
            <a:off x="-1" y="9644899"/>
            <a:ext cx="13004802" cy="124968"/>
          </a:xfrm>
          <a:prstGeom prst="rect">
            <a:avLst/>
          </a:prstGeom>
          <a:solidFill>
            <a:srgbClr val="E88D44"/>
          </a:solidFill>
          <a:ln w="3175">
            <a:miter lim="400000"/>
          </a:ln>
        </p:spPr>
        <p:txBody>
          <a:bodyPr lIns="38100" tIns="38100" rIns="38100" bIns="38100" anchor="ctr"/>
          <a:lstStyle/>
          <a:p>
            <a:pPr lvl="0" defTabSz="584200">
              <a:defRPr sz="2200"/>
            </a:pPr>
            <a:endParaRPr/>
          </a:p>
        </p:txBody>
      </p:sp>
      <p:pic>
        <p:nvPicPr>
          <p:cNvPr id="7" name="pasted-image.pdf"/>
          <p:cNvPicPr/>
          <p:nvPr/>
        </p:nvPicPr>
        <p:blipFill>
          <a:blip r:embed="rId6" cstate="print"/>
          <a:stretch>
            <a:fillRect/>
          </a:stretch>
        </p:blipFill>
        <p:spPr>
          <a:xfrm>
            <a:off x="12062052" y="9100687"/>
            <a:ext cx="757619" cy="413002"/>
          </a:xfrm>
          <a:prstGeom prst="rect">
            <a:avLst/>
          </a:prstGeom>
          <a:ln w="3175">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ransition spd="med"/>
  <p:hf hdr="0" ftr="0" dt="0"/>
  <p:txStyles>
    <p:titleStyle>
      <a:lvl1pPr algn="ctr" defTabSz="584200">
        <a:defRPr sz="7800">
          <a:latin typeface="+mn-lt"/>
          <a:ea typeface="+mn-ea"/>
          <a:cs typeface="+mn-cs"/>
          <a:sym typeface="Helvetica Light"/>
        </a:defRPr>
      </a:lvl1pPr>
      <a:lvl2pPr indent="228600" algn="ctr" defTabSz="584200">
        <a:defRPr sz="7800">
          <a:latin typeface="+mn-lt"/>
          <a:ea typeface="+mn-ea"/>
          <a:cs typeface="+mn-cs"/>
          <a:sym typeface="Helvetica Light"/>
        </a:defRPr>
      </a:lvl2pPr>
      <a:lvl3pPr indent="457200" algn="ctr" defTabSz="584200">
        <a:defRPr sz="7800">
          <a:latin typeface="+mn-lt"/>
          <a:ea typeface="+mn-ea"/>
          <a:cs typeface="+mn-cs"/>
          <a:sym typeface="Helvetica Light"/>
        </a:defRPr>
      </a:lvl3pPr>
      <a:lvl4pPr indent="685800" algn="ctr" defTabSz="584200">
        <a:defRPr sz="7800">
          <a:latin typeface="+mn-lt"/>
          <a:ea typeface="+mn-ea"/>
          <a:cs typeface="+mn-cs"/>
          <a:sym typeface="Helvetica Light"/>
        </a:defRPr>
      </a:lvl4pPr>
      <a:lvl5pPr indent="914400" algn="ctr" defTabSz="584200">
        <a:defRPr sz="7800">
          <a:latin typeface="+mn-lt"/>
          <a:ea typeface="+mn-ea"/>
          <a:cs typeface="+mn-cs"/>
          <a:sym typeface="Helvetica Light"/>
        </a:defRPr>
      </a:lvl5pPr>
      <a:lvl6pPr indent="1143000" algn="ctr" defTabSz="584200">
        <a:defRPr sz="7800">
          <a:latin typeface="+mn-lt"/>
          <a:ea typeface="+mn-ea"/>
          <a:cs typeface="+mn-cs"/>
          <a:sym typeface="Helvetica Light"/>
        </a:defRPr>
      </a:lvl6pPr>
      <a:lvl7pPr indent="1371600" algn="ctr" defTabSz="584200">
        <a:defRPr sz="7800">
          <a:latin typeface="+mn-lt"/>
          <a:ea typeface="+mn-ea"/>
          <a:cs typeface="+mn-cs"/>
          <a:sym typeface="Helvetica Light"/>
        </a:defRPr>
      </a:lvl7pPr>
      <a:lvl8pPr indent="1600200" algn="ctr" defTabSz="584200">
        <a:defRPr sz="7800">
          <a:latin typeface="+mn-lt"/>
          <a:ea typeface="+mn-ea"/>
          <a:cs typeface="+mn-cs"/>
          <a:sym typeface="Helvetica Light"/>
        </a:defRPr>
      </a:lvl8pPr>
      <a:lvl9pPr indent="1828800" algn="ctr" defTabSz="584200">
        <a:defRPr sz="7800">
          <a:latin typeface="+mn-lt"/>
          <a:ea typeface="+mn-ea"/>
          <a:cs typeface="+mn-cs"/>
          <a:sym typeface="Helvetica Light"/>
        </a:defRPr>
      </a:lvl9pPr>
    </p:titleStyle>
    <p:bodyStyle>
      <a:lvl1pPr marL="419805" indent="-419805" defTabSz="584200">
        <a:spcBef>
          <a:spcPts val="4200"/>
        </a:spcBef>
        <a:buSzPct val="75000"/>
        <a:buChar char="•"/>
        <a:defRPr sz="3400">
          <a:latin typeface="+mn-lt"/>
          <a:ea typeface="+mn-ea"/>
          <a:cs typeface="+mn-cs"/>
          <a:sym typeface="Helvetica Light"/>
        </a:defRPr>
      </a:lvl1pPr>
      <a:lvl2pPr marL="864305" indent="-419805" defTabSz="584200">
        <a:spcBef>
          <a:spcPts val="4200"/>
        </a:spcBef>
        <a:buSzPct val="75000"/>
        <a:buChar char="•"/>
        <a:defRPr sz="3400">
          <a:latin typeface="+mn-lt"/>
          <a:ea typeface="+mn-ea"/>
          <a:cs typeface="+mn-cs"/>
          <a:sym typeface="Helvetica Light"/>
        </a:defRPr>
      </a:lvl2pPr>
      <a:lvl3pPr marL="1308805" indent="-419805" defTabSz="584200">
        <a:spcBef>
          <a:spcPts val="4200"/>
        </a:spcBef>
        <a:buSzPct val="75000"/>
        <a:buChar char="•"/>
        <a:defRPr sz="3400">
          <a:latin typeface="+mn-lt"/>
          <a:ea typeface="+mn-ea"/>
          <a:cs typeface="+mn-cs"/>
          <a:sym typeface="Helvetica Light"/>
        </a:defRPr>
      </a:lvl3pPr>
      <a:lvl4pPr marL="1753305" indent="-419805" defTabSz="584200">
        <a:spcBef>
          <a:spcPts val="4200"/>
        </a:spcBef>
        <a:buSzPct val="75000"/>
        <a:buChar char="•"/>
        <a:defRPr sz="3400">
          <a:latin typeface="+mn-lt"/>
          <a:ea typeface="+mn-ea"/>
          <a:cs typeface="+mn-cs"/>
          <a:sym typeface="Helvetica Light"/>
        </a:defRPr>
      </a:lvl4pPr>
      <a:lvl5pPr marL="2197805" indent="-419805" defTabSz="584200">
        <a:spcBef>
          <a:spcPts val="4200"/>
        </a:spcBef>
        <a:buSzPct val="75000"/>
        <a:buChar char="•"/>
        <a:defRPr sz="3400">
          <a:latin typeface="+mn-lt"/>
          <a:ea typeface="+mn-ea"/>
          <a:cs typeface="+mn-cs"/>
          <a:sym typeface="Helvetica Light"/>
        </a:defRPr>
      </a:lvl5pPr>
      <a:lvl6pPr marL="2642305" indent="-419805" defTabSz="584200">
        <a:spcBef>
          <a:spcPts val="4200"/>
        </a:spcBef>
        <a:buSzPct val="75000"/>
        <a:buChar char="•"/>
        <a:defRPr sz="3400">
          <a:latin typeface="+mn-lt"/>
          <a:ea typeface="+mn-ea"/>
          <a:cs typeface="+mn-cs"/>
          <a:sym typeface="Helvetica Light"/>
        </a:defRPr>
      </a:lvl6pPr>
      <a:lvl7pPr marL="3086805" indent="-419805" defTabSz="584200">
        <a:spcBef>
          <a:spcPts val="4200"/>
        </a:spcBef>
        <a:buSzPct val="75000"/>
        <a:buChar char="•"/>
        <a:defRPr sz="3400">
          <a:latin typeface="+mn-lt"/>
          <a:ea typeface="+mn-ea"/>
          <a:cs typeface="+mn-cs"/>
          <a:sym typeface="Helvetica Light"/>
        </a:defRPr>
      </a:lvl7pPr>
      <a:lvl8pPr marL="3531305" indent="-419805" defTabSz="584200">
        <a:spcBef>
          <a:spcPts val="4200"/>
        </a:spcBef>
        <a:buSzPct val="75000"/>
        <a:buChar char="•"/>
        <a:defRPr sz="3400">
          <a:latin typeface="+mn-lt"/>
          <a:ea typeface="+mn-ea"/>
          <a:cs typeface="+mn-cs"/>
          <a:sym typeface="Helvetica Light"/>
        </a:defRPr>
      </a:lvl8pPr>
      <a:lvl9pPr marL="3975805" indent="-419805" defTabSz="584200">
        <a:spcBef>
          <a:spcPts val="4200"/>
        </a:spcBef>
        <a:buSzPct val="75000"/>
        <a:buChar char="•"/>
        <a:defRPr sz="3400">
          <a:latin typeface="+mn-lt"/>
          <a:ea typeface="+mn-ea"/>
          <a:cs typeface="+mn-cs"/>
          <a:sym typeface="Helvetica Light"/>
        </a:defRPr>
      </a:lvl9pPr>
    </p:bodyStyle>
    <p:otherStyle>
      <a:lvl1pPr algn="ctr" defTabSz="584200">
        <a:defRPr sz="1600">
          <a:solidFill>
            <a:schemeClr val="tx1"/>
          </a:solidFill>
          <a:latin typeface="+mn-lt"/>
          <a:ea typeface="+mn-ea"/>
          <a:cs typeface="+mn-cs"/>
          <a:sym typeface="Helvetica Light"/>
        </a:defRPr>
      </a:lvl1pPr>
      <a:lvl2pPr indent="228600" algn="ctr" defTabSz="584200">
        <a:defRPr sz="1600">
          <a:solidFill>
            <a:schemeClr val="tx1"/>
          </a:solidFill>
          <a:latin typeface="+mn-lt"/>
          <a:ea typeface="+mn-ea"/>
          <a:cs typeface="+mn-cs"/>
          <a:sym typeface="Helvetica Light"/>
        </a:defRPr>
      </a:lvl2pPr>
      <a:lvl3pPr indent="457200" algn="ctr" defTabSz="584200">
        <a:defRPr sz="1600">
          <a:solidFill>
            <a:schemeClr val="tx1"/>
          </a:solidFill>
          <a:latin typeface="+mn-lt"/>
          <a:ea typeface="+mn-ea"/>
          <a:cs typeface="+mn-cs"/>
          <a:sym typeface="Helvetica Light"/>
        </a:defRPr>
      </a:lvl3pPr>
      <a:lvl4pPr indent="685800" algn="ctr" defTabSz="584200">
        <a:defRPr sz="1600">
          <a:solidFill>
            <a:schemeClr val="tx1"/>
          </a:solidFill>
          <a:latin typeface="+mn-lt"/>
          <a:ea typeface="+mn-ea"/>
          <a:cs typeface="+mn-cs"/>
          <a:sym typeface="Helvetica Light"/>
        </a:defRPr>
      </a:lvl4pPr>
      <a:lvl5pPr indent="914400" algn="ctr" defTabSz="584200">
        <a:defRPr sz="1600">
          <a:solidFill>
            <a:schemeClr val="tx1"/>
          </a:solidFill>
          <a:latin typeface="+mn-lt"/>
          <a:ea typeface="+mn-ea"/>
          <a:cs typeface="+mn-cs"/>
          <a:sym typeface="Helvetica Light"/>
        </a:defRPr>
      </a:lvl5pPr>
      <a:lvl6pPr indent="1143000" algn="ctr" defTabSz="584200">
        <a:defRPr sz="1600">
          <a:solidFill>
            <a:schemeClr val="tx1"/>
          </a:solidFill>
          <a:latin typeface="+mn-lt"/>
          <a:ea typeface="+mn-ea"/>
          <a:cs typeface="+mn-cs"/>
          <a:sym typeface="Helvetica Light"/>
        </a:defRPr>
      </a:lvl6pPr>
      <a:lvl7pPr indent="1371600" algn="ctr" defTabSz="584200">
        <a:defRPr sz="1600">
          <a:solidFill>
            <a:schemeClr val="tx1"/>
          </a:solidFill>
          <a:latin typeface="+mn-lt"/>
          <a:ea typeface="+mn-ea"/>
          <a:cs typeface="+mn-cs"/>
          <a:sym typeface="Helvetica Light"/>
        </a:defRPr>
      </a:lvl7pPr>
      <a:lvl8pPr indent="1600200" algn="ctr" defTabSz="584200">
        <a:defRPr sz="1600">
          <a:solidFill>
            <a:schemeClr val="tx1"/>
          </a:solidFill>
          <a:latin typeface="+mn-lt"/>
          <a:ea typeface="+mn-ea"/>
          <a:cs typeface="+mn-cs"/>
          <a:sym typeface="Helvetica Light"/>
        </a:defRPr>
      </a:lvl8pPr>
      <a:lvl9pPr indent="1828800" algn="ctr" defTabSz="584200">
        <a:defRPr sz="16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lvin.lee@teamsupport.net"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78eJyljMIJ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xN7fvvdUmY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Zh0Gwe8dY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asted-image.pdf"/>
          <p:cNvPicPr/>
          <p:nvPr/>
        </p:nvPicPr>
        <p:blipFill>
          <a:blip r:embed="rId2" cstate="print"/>
          <a:stretch>
            <a:fillRect/>
          </a:stretch>
        </p:blipFill>
        <p:spPr>
          <a:xfrm>
            <a:off x="5323336" y="3358643"/>
            <a:ext cx="2358128" cy="1285495"/>
          </a:xfrm>
          <a:prstGeom prst="rect">
            <a:avLst/>
          </a:prstGeom>
          <a:ln w="3175">
            <a:miter lim="400000"/>
          </a:ln>
        </p:spPr>
      </p:pic>
      <p:sp>
        <p:nvSpPr>
          <p:cNvPr id="37" name="Shape 37"/>
          <p:cNvSpPr/>
          <p:nvPr/>
        </p:nvSpPr>
        <p:spPr>
          <a:xfrm>
            <a:off x="1239250" y="5934486"/>
            <a:ext cx="12884427" cy="430887"/>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600">
                <a:solidFill>
                  <a:srgbClr val="A6AAA9"/>
                </a:solidFill>
                <a:latin typeface="Calibri"/>
                <a:ea typeface="Calibri"/>
                <a:cs typeface="Calibri"/>
                <a:sym typeface="Calibri"/>
              </a:defRPr>
            </a:lvl1pPr>
          </a:lstStyle>
          <a:p>
            <a:pPr eaLnBrk="1" fontAlgn="auto" hangingPunct="1">
              <a:spcAft>
                <a:spcPts val="0"/>
              </a:spcAft>
              <a:buFont typeface="Arial" pitchFamily="34" charset="0"/>
              <a:buNone/>
              <a:defRPr/>
            </a:pPr>
            <a:endParaRPr lang="en-GB" sz="2800" dirty="0">
              <a:solidFill>
                <a:schemeClr val="tx1">
                  <a:lumMod val="65000"/>
                  <a:lumOff val="35000"/>
                </a:schemeClr>
              </a:solidFill>
            </a:endParaRPr>
          </a:p>
        </p:txBody>
      </p:sp>
      <p:sp>
        <p:nvSpPr>
          <p:cNvPr id="6" name="Shape 35"/>
          <p:cNvSpPr/>
          <p:nvPr/>
        </p:nvSpPr>
        <p:spPr>
          <a:xfrm>
            <a:off x="16640" y="4986166"/>
            <a:ext cx="12884427" cy="615553"/>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000" b="1">
                <a:solidFill>
                  <a:srgbClr val="53585F"/>
                </a:solidFill>
                <a:latin typeface="Calibri"/>
                <a:ea typeface="Calibri"/>
                <a:cs typeface="Calibri"/>
                <a:sym typeface="Calibri"/>
              </a:defRPr>
            </a:lvl1pPr>
          </a:lstStyle>
          <a:p>
            <a:pPr>
              <a:defRPr sz="1800" b="0">
                <a:solidFill>
                  <a:srgbClr val="000000"/>
                </a:solidFill>
              </a:defRPr>
            </a:pPr>
            <a:r>
              <a:rPr lang="en-GB" sz="4000" dirty="0">
                <a:solidFill>
                  <a:schemeClr val="tx1"/>
                </a:solidFill>
                <a:latin typeface="Calibri" pitchFamily="34" charset="0"/>
                <a:cs typeface="Calibri" pitchFamily="34" charset="0"/>
                <a:sym typeface="Helvetica Light"/>
              </a:rPr>
              <a:t>Collaborative Risk Management</a:t>
            </a:r>
          </a:p>
        </p:txBody>
      </p:sp>
      <p:sp>
        <p:nvSpPr>
          <p:cNvPr id="7" name="Shape 37"/>
          <p:cNvSpPr/>
          <p:nvPr/>
        </p:nvSpPr>
        <p:spPr>
          <a:xfrm>
            <a:off x="16638" y="6393638"/>
            <a:ext cx="12884427" cy="430887"/>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600">
                <a:solidFill>
                  <a:srgbClr val="A6AAA9"/>
                </a:solidFill>
                <a:latin typeface="Calibri"/>
                <a:ea typeface="Calibri"/>
                <a:cs typeface="Calibri"/>
                <a:sym typeface="Calibri"/>
              </a:defRPr>
            </a:lvl1pPr>
          </a:lstStyle>
          <a:p>
            <a:pPr eaLnBrk="1" fontAlgn="auto" hangingPunct="1">
              <a:spcAft>
                <a:spcPts val="0"/>
              </a:spcAft>
              <a:buFont typeface="Arial" pitchFamily="34" charset="0"/>
              <a:buNone/>
              <a:defRPr/>
            </a:pPr>
            <a:endParaRPr lang="en-GB" sz="2800" i="1" dirty="0">
              <a:solidFill>
                <a:schemeClr val="bg1">
                  <a:lumMod val="65000"/>
                </a:schemeClr>
              </a:solidFill>
            </a:endParaRPr>
          </a:p>
        </p:txBody>
      </p:sp>
      <p:sp>
        <p:nvSpPr>
          <p:cNvPr id="8" name="TextBox 7"/>
          <p:cNvSpPr txBox="1"/>
          <p:nvPr/>
        </p:nvSpPr>
        <p:spPr>
          <a:xfrm>
            <a:off x="10262720" y="8613303"/>
            <a:ext cx="2742080" cy="1046440"/>
          </a:xfrm>
          <a:prstGeom prst="rect">
            <a:avLst/>
          </a:prstGeom>
          <a:noFill/>
        </p:spPr>
        <p:txBody>
          <a:bodyPr wrap="square" rtlCol="0">
            <a:spAutoFit/>
          </a:bodyPr>
          <a:lstStyle/>
          <a:p>
            <a:pPr algn="r"/>
            <a:endParaRPr lang="nl-NL" sz="1600" b="1" dirty="0">
              <a:latin typeface="Calibri" pitchFamily="34" charset="0"/>
            </a:endParaRPr>
          </a:p>
          <a:p>
            <a:pPr algn="r"/>
            <a:r>
              <a:rPr lang="nl-NL" sz="1600" b="1" dirty="0">
                <a:latin typeface="Calibri" pitchFamily="34" charset="0"/>
              </a:rPr>
              <a:t>Calvin Lee</a:t>
            </a:r>
            <a:endParaRPr lang="nl-NL" sz="1400" b="1" dirty="0">
              <a:latin typeface="Calibri" pitchFamily="34" charset="0"/>
            </a:endParaRPr>
          </a:p>
          <a:p>
            <a:pPr algn="r"/>
            <a:r>
              <a:rPr lang="nl-NL" sz="1400" dirty="0">
                <a:latin typeface="Calibri" pitchFamily="34" charset="0"/>
                <a:hlinkClick r:id="rId3"/>
              </a:rPr>
              <a:t>calvin.lee@teamsupport.net</a:t>
            </a:r>
            <a:endParaRPr lang="nl-NL" sz="1400" dirty="0">
              <a:latin typeface="Calibri" pitchFamily="34" charset="0"/>
            </a:endParaRPr>
          </a:p>
          <a:p>
            <a:pPr algn="r"/>
            <a:r>
              <a:rPr lang="nl-NL" sz="1400" b="1" dirty="0">
                <a:latin typeface="Calibri" pitchFamily="34" charset="0"/>
              </a:rPr>
              <a:t>+31 6 28 998 133</a:t>
            </a:r>
            <a:endParaRPr lang="nl-NL" sz="1600" b="1" dirty="0">
              <a:latin typeface="Calibri" pitchFamily="34" charset="0"/>
            </a:endParaRPr>
          </a:p>
        </p:txBody>
      </p:sp>
    </p:spTree>
    <p:extLst>
      <p:ext uri="{BB962C8B-B14F-4D97-AF65-F5344CB8AC3E}">
        <p14:creationId xmlns:p14="http://schemas.microsoft.com/office/powerpoint/2010/main" val="113993884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60186" y="107541"/>
            <a:ext cx="12884427" cy="738664"/>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000" b="1">
                <a:solidFill>
                  <a:srgbClr val="53585F"/>
                </a:solidFill>
                <a:latin typeface="Calibri"/>
                <a:ea typeface="Calibri"/>
                <a:cs typeface="Calibri"/>
                <a:sym typeface="Calibri"/>
              </a:defRPr>
            </a:lvl1pPr>
          </a:lstStyle>
          <a:p>
            <a:pPr lvl="0">
              <a:defRPr sz="1800" b="0">
                <a:solidFill>
                  <a:srgbClr val="000000"/>
                </a:solidFill>
              </a:defRPr>
            </a:pPr>
            <a:r>
              <a:rPr lang="en-US" sz="4800" b="1" dirty="0">
                <a:solidFill>
                  <a:schemeClr val="tx1"/>
                </a:solidFill>
              </a:rPr>
              <a:t>1. Identify risks</a:t>
            </a:r>
          </a:p>
        </p:txBody>
      </p:sp>
      <p:sp>
        <p:nvSpPr>
          <p:cNvPr id="4" name="Rectangle 3"/>
          <p:cNvSpPr/>
          <p:nvPr/>
        </p:nvSpPr>
        <p:spPr>
          <a:xfrm flipV="1">
            <a:off x="3251200" y="2706976"/>
            <a:ext cx="6502400" cy="646331"/>
          </a:xfrm>
          <a:prstGeom prst="rect">
            <a:avLst/>
          </a:prstGeom>
        </p:spPr>
        <p:txBody>
          <a:bodyPr wrap="square">
            <a:spAutoFit/>
          </a:bodyPr>
          <a:lstStyle/>
          <a:p>
            <a:r>
              <a:rPr lang="en-US" sz="3600" dirty="0">
                <a:solidFill>
                  <a:schemeClr val="tx1">
                    <a:lumMod val="65000"/>
                    <a:lumOff val="35000"/>
                  </a:schemeClr>
                </a:solidFill>
                <a:latin typeface="Calibri" pitchFamily="34" charset="0"/>
                <a:cs typeface="Calibri" pitchFamily="34" charset="0"/>
              </a:rPr>
              <a:t> </a:t>
            </a:r>
            <a:endParaRPr lang="nl-NL" dirty="0"/>
          </a:p>
        </p:txBody>
      </p:sp>
      <p:pic>
        <p:nvPicPr>
          <p:cNvPr id="1026" name="Picture 2" descr="C:\Users\manki\Box Sync\Communication\Website\Studio Lemon\Pictures\Brainstorm nieuw.PNG">
            <a:hlinkClick r:id="rId3"/>
          </p:cNvPr>
          <p:cNvPicPr>
            <a:picLocks noChangeAspect="1" noChangeArrowheads="1"/>
          </p:cNvPicPr>
          <p:nvPr/>
        </p:nvPicPr>
        <p:blipFill>
          <a:blip r:embed="rId4" cstate="print"/>
          <a:srcRect/>
          <a:stretch>
            <a:fillRect/>
          </a:stretch>
        </p:blipFill>
        <p:spPr bwMode="auto">
          <a:xfrm>
            <a:off x="2003314" y="2365320"/>
            <a:ext cx="9329517" cy="5265190"/>
          </a:xfrm>
          <a:prstGeom prst="rect">
            <a:avLst/>
          </a:prstGeom>
          <a:noFill/>
        </p:spPr>
      </p:pic>
    </p:spTree>
    <p:extLst>
      <p:ext uri="{BB962C8B-B14F-4D97-AF65-F5344CB8AC3E}">
        <p14:creationId xmlns:p14="http://schemas.microsoft.com/office/powerpoint/2010/main" val="27872209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17582" y="2076449"/>
            <a:ext cx="13029784" cy="5600700"/>
          </a:xfrm>
          <a:prstGeom prst="rect">
            <a:avLst/>
          </a:prstGeom>
        </p:spPr>
      </p:pic>
      <p:sp>
        <p:nvSpPr>
          <p:cNvPr id="6" name="TextBox 5"/>
          <p:cNvSpPr txBox="1"/>
          <p:nvPr/>
        </p:nvSpPr>
        <p:spPr>
          <a:xfrm flipH="1">
            <a:off x="1636745"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sp>
        <p:nvSpPr>
          <p:cNvPr id="8" name="Shape 39"/>
          <p:cNvSpPr/>
          <p:nvPr/>
        </p:nvSpPr>
        <p:spPr>
          <a:xfrm>
            <a:off x="60186" y="107541"/>
            <a:ext cx="12884427" cy="738664"/>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000" b="1">
                <a:solidFill>
                  <a:srgbClr val="53585F"/>
                </a:solidFill>
                <a:latin typeface="Calibri"/>
                <a:ea typeface="Calibri"/>
                <a:cs typeface="Calibri"/>
                <a:sym typeface="Calibri"/>
              </a:defRPr>
            </a:lvl1pPr>
          </a:lstStyle>
          <a:p>
            <a:pPr lvl="0">
              <a:defRPr sz="1800" b="0">
                <a:solidFill>
                  <a:srgbClr val="000000"/>
                </a:solidFill>
              </a:defRPr>
            </a:pPr>
            <a:r>
              <a:rPr lang="en-US" sz="4800" b="1" dirty="0">
                <a:solidFill>
                  <a:schemeClr val="tx1"/>
                </a:solidFill>
              </a:rPr>
              <a:t>1. Add risks, causes and effects</a:t>
            </a:r>
          </a:p>
        </p:txBody>
      </p:sp>
      <p:pic>
        <p:nvPicPr>
          <p:cNvPr id="3" name="Afbeelding 2">
            <a:extLst>
              <a:ext uri="{FF2B5EF4-FFF2-40B4-BE49-F238E27FC236}">
                <a16:creationId xmlns:a16="http://schemas.microsoft.com/office/drawing/2014/main" id="{85FB9EA4-7562-4A90-AD57-DFB9BB1AA134}"/>
              </a:ext>
            </a:extLst>
          </p:cNvPr>
          <p:cNvPicPr>
            <a:picLocks noChangeAspect="1"/>
          </p:cNvPicPr>
          <p:nvPr/>
        </p:nvPicPr>
        <p:blipFill>
          <a:blip r:embed="rId4"/>
          <a:stretch>
            <a:fillRect/>
          </a:stretch>
        </p:blipFill>
        <p:spPr>
          <a:xfrm>
            <a:off x="3712345" y="2329470"/>
            <a:ext cx="8042576" cy="5094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Afbeelding 10">
            <a:extLst>
              <a:ext uri="{FF2B5EF4-FFF2-40B4-BE49-F238E27FC236}">
                <a16:creationId xmlns:a16="http://schemas.microsoft.com/office/drawing/2014/main" id="{9C106EC2-E21B-476E-8553-F8627EF80C22}"/>
              </a:ext>
            </a:extLst>
          </p:cNvPr>
          <p:cNvPicPr>
            <a:picLocks noChangeAspect="1"/>
          </p:cNvPicPr>
          <p:nvPr/>
        </p:nvPicPr>
        <p:blipFill>
          <a:blip r:embed="rId5"/>
          <a:stretch>
            <a:fillRect/>
          </a:stretch>
        </p:blipFill>
        <p:spPr>
          <a:xfrm>
            <a:off x="484799" y="2356432"/>
            <a:ext cx="3078147" cy="125406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061183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60186" y="107541"/>
            <a:ext cx="12884427" cy="738664"/>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000" b="1">
                <a:solidFill>
                  <a:srgbClr val="53585F"/>
                </a:solidFill>
                <a:latin typeface="Calibri"/>
                <a:ea typeface="Calibri"/>
                <a:cs typeface="Calibri"/>
                <a:sym typeface="Calibri"/>
              </a:defRPr>
            </a:lvl1pPr>
          </a:lstStyle>
          <a:p>
            <a:pPr lvl="0">
              <a:defRPr sz="1800" b="0">
                <a:solidFill>
                  <a:srgbClr val="000000"/>
                </a:solidFill>
              </a:defRPr>
            </a:pPr>
            <a:r>
              <a:rPr lang="en-US" sz="4800" b="1" dirty="0">
                <a:solidFill>
                  <a:schemeClr val="tx1"/>
                </a:solidFill>
              </a:rPr>
              <a:t>2. Score risks</a:t>
            </a:r>
          </a:p>
        </p:txBody>
      </p:sp>
      <p:sp>
        <p:nvSpPr>
          <p:cNvPr id="4" name="Rectangle 3"/>
          <p:cNvSpPr/>
          <p:nvPr/>
        </p:nvSpPr>
        <p:spPr>
          <a:xfrm flipV="1">
            <a:off x="3251200" y="2706976"/>
            <a:ext cx="6502400" cy="646331"/>
          </a:xfrm>
          <a:prstGeom prst="rect">
            <a:avLst/>
          </a:prstGeom>
        </p:spPr>
        <p:txBody>
          <a:bodyPr wrap="square">
            <a:spAutoFit/>
          </a:bodyPr>
          <a:lstStyle/>
          <a:p>
            <a:r>
              <a:rPr lang="en-US" sz="3600" dirty="0">
                <a:solidFill>
                  <a:schemeClr val="tx1">
                    <a:lumMod val="65000"/>
                    <a:lumOff val="35000"/>
                  </a:schemeClr>
                </a:solidFill>
                <a:latin typeface="Calibri" pitchFamily="34" charset="0"/>
                <a:cs typeface="Calibri" pitchFamily="34" charset="0"/>
              </a:rPr>
              <a:t> </a:t>
            </a:r>
            <a:endParaRPr lang="nl-NL" dirty="0"/>
          </a:p>
        </p:txBody>
      </p:sp>
      <p:pic>
        <p:nvPicPr>
          <p:cNvPr id="2050" name="Picture 2" descr="C:\Users\manki\Box Sync\Communication\Website\Studio Lemon\Pictures\Beoordelen nieuw.PNG">
            <a:hlinkClick r:id="rId3"/>
          </p:cNvPr>
          <p:cNvPicPr>
            <a:picLocks noChangeAspect="1" noChangeArrowheads="1"/>
          </p:cNvPicPr>
          <p:nvPr/>
        </p:nvPicPr>
        <p:blipFill>
          <a:blip r:embed="rId4" cstate="print"/>
          <a:srcRect/>
          <a:stretch>
            <a:fillRect/>
          </a:stretch>
        </p:blipFill>
        <p:spPr bwMode="auto">
          <a:xfrm>
            <a:off x="1936093" y="2381195"/>
            <a:ext cx="9458849" cy="5312377"/>
          </a:xfrm>
          <a:prstGeom prst="rect">
            <a:avLst/>
          </a:prstGeom>
          <a:noFill/>
        </p:spPr>
      </p:pic>
    </p:spTree>
    <p:extLst>
      <p:ext uri="{BB962C8B-B14F-4D97-AF65-F5344CB8AC3E}">
        <p14:creationId xmlns:p14="http://schemas.microsoft.com/office/powerpoint/2010/main" val="34584631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sp>
        <p:nvSpPr>
          <p:cNvPr id="8" name="Shape 39"/>
          <p:cNvSpPr/>
          <p:nvPr/>
        </p:nvSpPr>
        <p:spPr>
          <a:xfrm>
            <a:off x="60186" y="107541"/>
            <a:ext cx="12884427" cy="738664"/>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000" b="1">
                <a:solidFill>
                  <a:srgbClr val="53585F"/>
                </a:solidFill>
                <a:latin typeface="Calibri"/>
                <a:ea typeface="Calibri"/>
                <a:cs typeface="Calibri"/>
                <a:sym typeface="Calibri"/>
              </a:defRPr>
            </a:lvl1pPr>
          </a:lstStyle>
          <a:p>
            <a:pPr lvl="0">
              <a:defRPr sz="1800" b="0">
                <a:solidFill>
                  <a:srgbClr val="000000"/>
                </a:solidFill>
              </a:defRPr>
            </a:pPr>
            <a:r>
              <a:rPr lang="en-US" sz="4800" b="1" dirty="0">
                <a:solidFill>
                  <a:schemeClr val="tx1"/>
                </a:solidFill>
              </a:rPr>
              <a:t>2. Score risks</a:t>
            </a:r>
          </a:p>
        </p:txBody>
      </p:sp>
      <p:pic>
        <p:nvPicPr>
          <p:cNvPr id="3" name="Afbeelding 2">
            <a:extLst>
              <a:ext uri="{FF2B5EF4-FFF2-40B4-BE49-F238E27FC236}">
                <a16:creationId xmlns:a16="http://schemas.microsoft.com/office/drawing/2014/main" id="{A0BB9A6A-818D-424A-8D3E-DA9E9717FADD}"/>
              </a:ext>
            </a:extLst>
          </p:cNvPr>
          <p:cNvPicPr>
            <a:picLocks noChangeAspect="1"/>
          </p:cNvPicPr>
          <p:nvPr/>
        </p:nvPicPr>
        <p:blipFill>
          <a:blip r:embed="rId3"/>
          <a:stretch>
            <a:fillRect/>
          </a:stretch>
        </p:blipFill>
        <p:spPr>
          <a:xfrm>
            <a:off x="-1" y="1801706"/>
            <a:ext cx="13004800" cy="6150187"/>
          </a:xfrm>
          <a:prstGeom prst="rect">
            <a:avLst/>
          </a:prstGeom>
        </p:spPr>
      </p:pic>
      <p:pic>
        <p:nvPicPr>
          <p:cNvPr id="4" name="Afbeelding 3">
            <a:extLst>
              <a:ext uri="{FF2B5EF4-FFF2-40B4-BE49-F238E27FC236}">
                <a16:creationId xmlns:a16="http://schemas.microsoft.com/office/drawing/2014/main" id="{415AD18E-9FD7-4BDC-8092-B956262EB646}"/>
              </a:ext>
            </a:extLst>
          </p:cNvPr>
          <p:cNvPicPr>
            <a:picLocks noChangeAspect="1"/>
          </p:cNvPicPr>
          <p:nvPr/>
        </p:nvPicPr>
        <p:blipFill>
          <a:blip r:embed="rId4"/>
          <a:stretch>
            <a:fillRect/>
          </a:stretch>
        </p:blipFill>
        <p:spPr>
          <a:xfrm>
            <a:off x="10794999" y="6610188"/>
            <a:ext cx="2149613" cy="13417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Afbeelding 8">
            <a:extLst>
              <a:ext uri="{FF2B5EF4-FFF2-40B4-BE49-F238E27FC236}">
                <a16:creationId xmlns:a16="http://schemas.microsoft.com/office/drawing/2014/main" id="{9D81D60B-A8CB-407E-9267-15171046FD12}"/>
              </a:ext>
            </a:extLst>
          </p:cNvPr>
          <p:cNvPicPr>
            <a:picLocks noChangeAspect="1"/>
          </p:cNvPicPr>
          <p:nvPr/>
        </p:nvPicPr>
        <p:blipFill>
          <a:blip r:embed="rId5"/>
          <a:stretch>
            <a:fillRect/>
          </a:stretch>
        </p:blipFill>
        <p:spPr>
          <a:xfrm>
            <a:off x="6664820" y="4069010"/>
            <a:ext cx="3231160" cy="1615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46197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3251200" y="2706976"/>
            <a:ext cx="6502400" cy="646331"/>
          </a:xfrm>
          <a:prstGeom prst="rect">
            <a:avLst/>
          </a:prstGeom>
        </p:spPr>
        <p:txBody>
          <a:bodyPr wrap="square">
            <a:spAutoFit/>
          </a:bodyPr>
          <a:lstStyle/>
          <a:p>
            <a:r>
              <a:rPr lang="en-US" sz="3600" dirty="0">
                <a:solidFill>
                  <a:schemeClr val="tx1">
                    <a:lumMod val="65000"/>
                    <a:lumOff val="35000"/>
                  </a:schemeClr>
                </a:solidFill>
                <a:latin typeface="Calibri" pitchFamily="34" charset="0"/>
                <a:cs typeface="Calibri" pitchFamily="34" charset="0"/>
              </a:rPr>
              <a:t> </a:t>
            </a:r>
            <a:endParaRPr lang="nl-NL" dirty="0"/>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1957575" y="2518717"/>
            <a:ext cx="9097496" cy="4836824"/>
          </a:xfrm>
          <a:prstGeom prst="rect">
            <a:avLst/>
          </a:prstGeom>
          <a:noFill/>
          <a:ln w="9525">
            <a:noFill/>
            <a:miter lim="800000"/>
            <a:headEnd/>
            <a:tailEnd/>
          </a:ln>
        </p:spPr>
      </p:pic>
      <p:sp>
        <p:nvSpPr>
          <p:cNvPr id="5" name="Shape 39"/>
          <p:cNvSpPr/>
          <p:nvPr/>
        </p:nvSpPr>
        <p:spPr>
          <a:xfrm>
            <a:off x="60186" y="107541"/>
            <a:ext cx="12884427" cy="738664"/>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000" b="1">
                <a:solidFill>
                  <a:srgbClr val="53585F"/>
                </a:solidFill>
                <a:latin typeface="Calibri"/>
                <a:ea typeface="Calibri"/>
                <a:cs typeface="Calibri"/>
                <a:sym typeface="Calibri"/>
              </a:defRPr>
            </a:lvl1pPr>
          </a:lstStyle>
          <a:p>
            <a:pPr lvl="0">
              <a:defRPr sz="1800" b="0">
                <a:solidFill>
                  <a:srgbClr val="000000"/>
                </a:solidFill>
              </a:defRPr>
            </a:pPr>
            <a:r>
              <a:rPr lang="en-US" sz="4800" b="1" dirty="0">
                <a:solidFill>
                  <a:schemeClr val="tx1"/>
                </a:solidFill>
              </a:rPr>
              <a:t>3. Discuss risks</a:t>
            </a:r>
          </a:p>
        </p:txBody>
      </p:sp>
    </p:spTree>
    <p:extLst>
      <p:ext uri="{BB962C8B-B14F-4D97-AF65-F5344CB8AC3E}">
        <p14:creationId xmlns:p14="http://schemas.microsoft.com/office/powerpoint/2010/main" val="37686959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1795BC9-C2B8-4470-AB90-744F87BA2240}"/>
              </a:ext>
            </a:extLst>
          </p:cNvPr>
          <p:cNvPicPr>
            <a:picLocks noChangeAspect="1"/>
          </p:cNvPicPr>
          <p:nvPr/>
        </p:nvPicPr>
        <p:blipFill>
          <a:blip r:embed="rId3"/>
          <a:stretch>
            <a:fillRect/>
          </a:stretch>
        </p:blipFill>
        <p:spPr>
          <a:xfrm>
            <a:off x="-1" y="1811866"/>
            <a:ext cx="13004800" cy="6129867"/>
          </a:xfrm>
          <a:prstGeom prst="rect">
            <a:avLst/>
          </a:prstGeom>
        </p:spPr>
      </p:pic>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sp>
        <p:nvSpPr>
          <p:cNvPr id="9" name="Shape 39"/>
          <p:cNvSpPr/>
          <p:nvPr/>
        </p:nvSpPr>
        <p:spPr>
          <a:xfrm>
            <a:off x="60186" y="107541"/>
            <a:ext cx="12884427" cy="738664"/>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000" b="1">
                <a:solidFill>
                  <a:srgbClr val="53585F"/>
                </a:solidFill>
                <a:latin typeface="Calibri"/>
                <a:ea typeface="Calibri"/>
                <a:cs typeface="Calibri"/>
                <a:sym typeface="Calibri"/>
              </a:defRPr>
            </a:lvl1pPr>
          </a:lstStyle>
          <a:p>
            <a:pPr lvl="0">
              <a:defRPr sz="1800" b="0">
                <a:solidFill>
                  <a:srgbClr val="000000"/>
                </a:solidFill>
              </a:defRPr>
            </a:pPr>
            <a:r>
              <a:rPr lang="en-US" sz="4800" b="1" dirty="0">
                <a:solidFill>
                  <a:schemeClr val="tx1"/>
                </a:solidFill>
              </a:rPr>
              <a:t>3. Discuss risks</a:t>
            </a:r>
          </a:p>
        </p:txBody>
      </p:sp>
      <p:pic>
        <p:nvPicPr>
          <p:cNvPr id="3" name="Afbeelding 2">
            <a:extLst>
              <a:ext uri="{FF2B5EF4-FFF2-40B4-BE49-F238E27FC236}">
                <a16:creationId xmlns:a16="http://schemas.microsoft.com/office/drawing/2014/main" id="{34C8FCB6-404D-46E8-8D8F-BB9651E126A7}"/>
              </a:ext>
            </a:extLst>
          </p:cNvPr>
          <p:cNvPicPr>
            <a:picLocks noChangeAspect="1"/>
          </p:cNvPicPr>
          <p:nvPr/>
        </p:nvPicPr>
        <p:blipFill>
          <a:blip r:embed="rId4"/>
          <a:stretch>
            <a:fillRect/>
          </a:stretch>
        </p:blipFill>
        <p:spPr>
          <a:xfrm>
            <a:off x="6995098" y="2983462"/>
            <a:ext cx="1729801" cy="11845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Afbeelding 4">
            <a:extLst>
              <a:ext uri="{FF2B5EF4-FFF2-40B4-BE49-F238E27FC236}">
                <a16:creationId xmlns:a16="http://schemas.microsoft.com/office/drawing/2014/main" id="{5266C369-0F66-4842-815F-568FE4AD62DA}"/>
              </a:ext>
            </a:extLst>
          </p:cNvPr>
          <p:cNvPicPr>
            <a:picLocks noChangeAspect="1"/>
          </p:cNvPicPr>
          <p:nvPr/>
        </p:nvPicPr>
        <p:blipFill>
          <a:blip r:embed="rId5"/>
          <a:stretch>
            <a:fillRect/>
          </a:stretch>
        </p:blipFill>
        <p:spPr>
          <a:xfrm>
            <a:off x="11065447" y="2956314"/>
            <a:ext cx="1729801" cy="14552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228631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F32F7A8-D623-4B20-B1A1-E805C9C0C327}"/>
              </a:ext>
            </a:extLst>
          </p:cNvPr>
          <p:cNvPicPr>
            <a:picLocks noChangeAspect="1"/>
          </p:cNvPicPr>
          <p:nvPr/>
        </p:nvPicPr>
        <p:blipFill>
          <a:blip r:embed="rId3"/>
          <a:stretch>
            <a:fillRect/>
          </a:stretch>
        </p:blipFill>
        <p:spPr>
          <a:xfrm>
            <a:off x="0" y="1808480"/>
            <a:ext cx="13004800" cy="6136640"/>
          </a:xfrm>
          <a:prstGeom prst="rect">
            <a:avLst/>
          </a:prstGeom>
        </p:spPr>
      </p:pic>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sp>
        <p:nvSpPr>
          <p:cNvPr id="8" name="Shape 39"/>
          <p:cNvSpPr/>
          <p:nvPr/>
        </p:nvSpPr>
        <p:spPr>
          <a:xfrm>
            <a:off x="60186" y="107541"/>
            <a:ext cx="12884427" cy="738664"/>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000" b="1">
                <a:solidFill>
                  <a:srgbClr val="53585F"/>
                </a:solidFill>
                <a:latin typeface="Calibri"/>
                <a:ea typeface="Calibri"/>
                <a:cs typeface="Calibri"/>
                <a:sym typeface="Calibri"/>
              </a:defRPr>
            </a:lvl1pPr>
          </a:lstStyle>
          <a:p>
            <a:pPr lvl="0">
              <a:defRPr sz="1800" b="0">
                <a:solidFill>
                  <a:srgbClr val="000000"/>
                </a:solidFill>
              </a:defRPr>
            </a:pPr>
            <a:r>
              <a:rPr lang="en-US" sz="4800" b="1" dirty="0">
                <a:solidFill>
                  <a:schemeClr val="tx1"/>
                </a:solidFill>
              </a:rPr>
              <a:t>4. Determine measures</a:t>
            </a:r>
          </a:p>
        </p:txBody>
      </p:sp>
      <p:pic>
        <p:nvPicPr>
          <p:cNvPr id="9" name="Afbeelding 8">
            <a:extLst>
              <a:ext uri="{FF2B5EF4-FFF2-40B4-BE49-F238E27FC236}">
                <a16:creationId xmlns:a16="http://schemas.microsoft.com/office/drawing/2014/main" id="{A18B0C5D-9C1A-4853-BE2E-4FCE60877636}"/>
              </a:ext>
            </a:extLst>
          </p:cNvPr>
          <p:cNvPicPr>
            <a:picLocks noChangeAspect="1"/>
          </p:cNvPicPr>
          <p:nvPr/>
        </p:nvPicPr>
        <p:blipFill>
          <a:blip r:embed="rId4"/>
          <a:stretch>
            <a:fillRect/>
          </a:stretch>
        </p:blipFill>
        <p:spPr>
          <a:xfrm>
            <a:off x="10597450" y="2983462"/>
            <a:ext cx="2347163" cy="27281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872638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5. Monitor risks</a:t>
            </a:r>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rtl="0" latinLnBrk="1" hangingPunct="0"/>
            <a:endParaRPr lang="en-US" sz="3413" kern="1200" dirty="0">
              <a:solidFill>
                <a:srgbClr val="000000"/>
              </a:solidFill>
              <a:cs typeface="Calibri" pitchFamily="34" charset="0"/>
            </a:endParaRPr>
          </a:p>
        </p:txBody>
      </p:sp>
      <p:sp>
        <p:nvSpPr>
          <p:cNvPr id="7" name="TextBox 6"/>
          <p:cNvSpPr txBox="1"/>
          <p:nvPr/>
        </p:nvSpPr>
        <p:spPr>
          <a:xfrm>
            <a:off x="48833" y="1066103"/>
            <a:ext cx="12917639" cy="3046988"/>
          </a:xfrm>
          <a:prstGeom prst="rect">
            <a:avLst/>
          </a:prstGeom>
          <a:noFill/>
        </p:spPr>
        <p:txBody>
          <a:bodyPr wrap="none" rtlCol="0">
            <a:spAutoFit/>
          </a:bodyPr>
          <a:lstStyle/>
          <a:p>
            <a:pPr marL="487672" indent="-487672" algn="l" defTabSz="1300460" rtl="0">
              <a:buFontTx/>
              <a:buAutoNum type="arabicPeriod"/>
            </a:pPr>
            <a:r>
              <a:rPr lang="en-US" sz="2400" kern="1200" dirty="0">
                <a:solidFill>
                  <a:prstClr val="black"/>
                </a:solidFill>
              </a:rPr>
              <a:t>Project dashboard provides the Project Manager a clear overview of aggregated risk data.</a:t>
            </a:r>
          </a:p>
          <a:p>
            <a:pPr marL="1137902" lvl="1" indent="-487672" algn="l" defTabSz="1300460" rtl="0">
              <a:buFont typeface="Arial" pitchFamily="34" charset="0"/>
              <a:buChar char="•"/>
            </a:pPr>
            <a:r>
              <a:rPr lang="en-US" sz="2400" kern="1200" dirty="0">
                <a:solidFill>
                  <a:prstClr val="black"/>
                </a:solidFill>
              </a:rPr>
              <a:t>Risk scores widget: directly see how many critical risks there are.</a:t>
            </a:r>
          </a:p>
          <a:p>
            <a:pPr marL="1137902" lvl="1" indent="-487672" algn="l" defTabSz="1300460" rtl="0">
              <a:buFont typeface="Arial" pitchFamily="34" charset="0"/>
              <a:buChar char="•"/>
            </a:pPr>
            <a:r>
              <a:rPr lang="en-US" sz="2400" kern="1200" dirty="0">
                <a:solidFill>
                  <a:prstClr val="black"/>
                </a:solidFill>
              </a:rPr>
              <a:t>Measures widget: directly see how many measures are due or overdue.</a:t>
            </a:r>
          </a:p>
          <a:p>
            <a:pPr marL="1137902" lvl="1" indent="-487672" algn="l" defTabSz="1300460" rtl="0">
              <a:buFont typeface="Arial" pitchFamily="34" charset="0"/>
              <a:buChar char="•"/>
            </a:pPr>
            <a:r>
              <a:rPr lang="en-US" sz="2400" kern="1200" dirty="0">
                <a:solidFill>
                  <a:prstClr val="black"/>
                </a:solidFill>
              </a:rPr>
              <a:t>Top 10 widget: key risk data on the top 10 risks of a project.</a:t>
            </a:r>
          </a:p>
          <a:p>
            <a:pPr marL="487672" indent="-487672" algn="l" defTabSz="1300460" rtl="0">
              <a:buFont typeface="+mj-lt"/>
              <a:buAutoNum type="arabicPeriod"/>
            </a:pPr>
            <a:r>
              <a:rPr lang="en-US" sz="2400" kern="1200" dirty="0">
                <a:solidFill>
                  <a:prstClr val="black"/>
                </a:solidFill>
              </a:rPr>
              <a:t>RISKID dashboard widgets are clickable to enable you to drill down to specific</a:t>
            </a:r>
          </a:p>
          <a:p>
            <a:pPr marL="487672" indent="-487672" algn="l" defTabSz="1300460" rtl="0"/>
            <a:r>
              <a:rPr lang="en-US" sz="2400" kern="1200" dirty="0">
                <a:solidFill>
                  <a:prstClr val="black"/>
                </a:solidFill>
              </a:rPr>
              <a:t>	risk data whenever you need. </a:t>
            </a:r>
            <a:r>
              <a:rPr lang="en-US" sz="2400" kern="1200" dirty="0" err="1">
                <a:solidFill>
                  <a:prstClr val="black"/>
                </a:solidFill>
              </a:rPr>
              <a:t>F.e</a:t>
            </a:r>
            <a:r>
              <a:rPr lang="en-US" sz="2400" kern="1200" dirty="0">
                <a:solidFill>
                  <a:prstClr val="black"/>
                </a:solidFill>
              </a:rPr>
              <a:t>. Click on the </a:t>
            </a:r>
            <a:r>
              <a:rPr lang="en-US" sz="2400" i="1" u="sng" kern="1200" dirty="0">
                <a:solidFill>
                  <a:prstClr val="black"/>
                </a:solidFill>
              </a:rPr>
              <a:t>Overdue</a:t>
            </a:r>
            <a:r>
              <a:rPr lang="en-US" sz="2400" kern="1200" dirty="0">
                <a:solidFill>
                  <a:prstClr val="black"/>
                </a:solidFill>
              </a:rPr>
              <a:t> measures in the pie chart </a:t>
            </a:r>
          </a:p>
          <a:p>
            <a:pPr marL="487672" indent="-487672" algn="l" defTabSz="1300460" rtl="0"/>
            <a:r>
              <a:rPr lang="en-US" sz="2400" kern="1200" dirty="0">
                <a:solidFill>
                  <a:prstClr val="black"/>
                </a:solidFill>
              </a:rPr>
              <a:t>	and view all overdue measures and the responsible action owners.</a:t>
            </a:r>
          </a:p>
          <a:p>
            <a:pPr marL="487672" lvl="1" indent="-487672" algn="l" defTabSz="1300460" rtl="0"/>
            <a:r>
              <a:rPr lang="en-US" sz="2400" i="1" kern="1200" dirty="0">
                <a:solidFill>
                  <a:srgbClr val="FF0000"/>
                </a:solidFill>
              </a:rPr>
              <a:t>-&gt; Triggers for higher management to make decisions and take action.</a:t>
            </a:r>
          </a:p>
        </p:txBody>
      </p:sp>
      <p:pic>
        <p:nvPicPr>
          <p:cNvPr id="2" name="Afbeelding 1"/>
          <p:cNvPicPr>
            <a:picLocks noChangeAspect="1"/>
          </p:cNvPicPr>
          <p:nvPr/>
        </p:nvPicPr>
        <p:blipFill>
          <a:blip r:embed="rId3"/>
          <a:stretch>
            <a:fillRect/>
          </a:stretch>
        </p:blipFill>
        <p:spPr>
          <a:xfrm>
            <a:off x="143924" y="4113091"/>
            <a:ext cx="11755976" cy="5538371"/>
          </a:xfrm>
          <a:prstGeom prst="rect">
            <a:avLst/>
          </a:prstGeom>
        </p:spPr>
      </p:pic>
    </p:spTree>
    <p:extLst>
      <p:ext uri="{BB962C8B-B14F-4D97-AF65-F5344CB8AC3E}">
        <p14:creationId xmlns:p14="http://schemas.microsoft.com/office/powerpoint/2010/main" val="41949645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lvl="0"/>
            <a:r>
              <a:rPr lang="en-US" dirty="0"/>
              <a:t>Collaborative risk sessions</a:t>
            </a:r>
          </a:p>
          <a:p>
            <a:pPr lvl="0"/>
            <a:r>
              <a:rPr lang="en-US" dirty="0"/>
              <a:t>Interactive dashboards</a:t>
            </a:r>
          </a:p>
          <a:p>
            <a:pPr lvl="0"/>
            <a:r>
              <a:rPr lang="en-US" dirty="0"/>
              <a:t>Accurate risk registers and risk matrix</a:t>
            </a:r>
          </a:p>
          <a:p>
            <a:pPr lvl="0"/>
            <a:r>
              <a:rPr lang="en-US" dirty="0"/>
              <a:t>Role-based monitoring and alerts</a:t>
            </a:r>
          </a:p>
          <a:p>
            <a:pPr lvl="0"/>
            <a:r>
              <a:rPr lang="en-US" dirty="0"/>
              <a:t>Risk response planning</a:t>
            </a:r>
          </a:p>
          <a:p>
            <a:pPr lvl="0"/>
            <a:r>
              <a:rPr lang="en-US" dirty="0"/>
              <a:t>Flexible reporting</a:t>
            </a:r>
          </a:p>
        </p:txBody>
      </p:sp>
      <p:sp>
        <p:nvSpPr>
          <p:cNvPr id="3" name="Tijdelijke aanduiding voor tekst 2"/>
          <p:cNvSpPr>
            <a:spLocks noGrp="1"/>
          </p:cNvSpPr>
          <p:nvPr>
            <p:ph type="body" sz="quarter" idx="11"/>
          </p:nvPr>
        </p:nvSpPr>
        <p:spPr/>
        <p:txBody>
          <a:bodyPr/>
          <a:lstStyle/>
          <a:p>
            <a:r>
              <a:rPr lang="nl-NL" noProof="0" dirty="0" err="1"/>
              <a:t>Key</a:t>
            </a:r>
            <a:r>
              <a:rPr lang="nl-NL" noProof="0" dirty="0"/>
              <a:t> </a:t>
            </a:r>
            <a:r>
              <a:rPr lang="nl-NL" noProof="0" dirty="0" err="1"/>
              <a:t>functionalities</a:t>
            </a:r>
            <a:endParaRPr lang="nl-NL" noProof="0" dirty="0"/>
          </a:p>
        </p:txBody>
      </p:sp>
    </p:spTree>
    <p:extLst>
      <p:ext uri="{BB962C8B-B14F-4D97-AF65-F5344CB8AC3E}">
        <p14:creationId xmlns:p14="http://schemas.microsoft.com/office/powerpoint/2010/main" val="22527215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RISKID’s USP</a:t>
            </a:r>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sp>
        <p:nvSpPr>
          <p:cNvPr id="9" name="Content Placeholder 2"/>
          <p:cNvSpPr txBox="1">
            <a:spLocks/>
          </p:cNvSpPr>
          <p:nvPr/>
        </p:nvSpPr>
        <p:spPr>
          <a:xfrm>
            <a:off x="255306" y="1292402"/>
            <a:ext cx="12494188" cy="7066385"/>
          </a:xfrm>
          <a:prstGeom prst="rect">
            <a:avLst/>
          </a:prstGeom>
        </p:spPr>
        <p:txBody>
          <a:bodyPr/>
          <a:lstStyle/>
          <a:p>
            <a:pPr marL="597047" indent="-597047" algn="l" defTabSz="830849">
              <a:spcBef>
                <a:spcPts val="5973"/>
              </a:spcBef>
              <a:buSzPct val="120000"/>
              <a:buFont typeface="Arial" pitchFamily="34" charset="0"/>
              <a:buChar char="•"/>
              <a:defRPr/>
            </a:pPr>
            <a:r>
              <a:rPr lang="en-US" sz="2844" b="1" dirty="0">
                <a:solidFill>
                  <a:schemeClr val="tx1"/>
                </a:solidFill>
                <a:latin typeface="Calibri" pitchFamily="34" charset="0"/>
                <a:cs typeface="Calibri" pitchFamily="34" charset="0"/>
              </a:rPr>
              <a:t>Simple design; </a:t>
            </a:r>
            <a:r>
              <a:rPr lang="en-US" sz="2844" dirty="0">
                <a:solidFill>
                  <a:schemeClr val="tx1"/>
                </a:solidFill>
                <a:latin typeface="Calibri" pitchFamily="34" charset="0"/>
                <a:cs typeface="Calibri" pitchFamily="34" charset="0"/>
              </a:rPr>
              <a:t>in a very easy and understandable way all</a:t>
            </a:r>
            <a:r>
              <a:rPr lang="en-US" sz="2844" dirty="0">
                <a:latin typeface="Calibri" pitchFamily="34" charset="0"/>
                <a:cs typeface="Calibri" pitchFamily="34" charset="0"/>
              </a:rPr>
              <a:t> </a:t>
            </a:r>
            <a:r>
              <a:rPr lang="en-US" sz="2844" dirty="0">
                <a:solidFill>
                  <a:schemeClr val="tx1"/>
                </a:solidFill>
                <a:latin typeface="Calibri" pitchFamily="34" charset="0"/>
                <a:cs typeface="Calibri" pitchFamily="34" charset="0"/>
              </a:rPr>
              <a:t>stakeholders are involved in the otherwise static risk management process. It creates an effective method to handle risks throughout the layers of the organization.</a:t>
            </a:r>
          </a:p>
          <a:p>
            <a:pPr marL="597047" indent="-597047" algn="l" defTabSz="830849">
              <a:spcBef>
                <a:spcPts val="5973"/>
              </a:spcBef>
              <a:buSzPct val="120000"/>
              <a:buFont typeface="Arial" pitchFamily="34" charset="0"/>
              <a:buChar char="•"/>
              <a:defRPr/>
            </a:pPr>
            <a:r>
              <a:rPr lang="en-US" sz="2844" b="1" dirty="0">
                <a:solidFill>
                  <a:schemeClr val="tx1"/>
                </a:solidFill>
                <a:latin typeface="Calibri" pitchFamily="34" charset="0"/>
                <a:cs typeface="Calibri" pitchFamily="34" charset="0"/>
              </a:rPr>
              <a:t>Collaboration; </a:t>
            </a:r>
            <a:r>
              <a:rPr lang="en-US" sz="2844" dirty="0">
                <a:solidFill>
                  <a:schemeClr val="tx1"/>
                </a:solidFill>
                <a:latin typeface="Calibri" pitchFamily="34" charset="0"/>
                <a:cs typeface="Calibri" pitchFamily="34" charset="0"/>
              </a:rPr>
              <a:t>experts all agree that checklists and risk registers don’t work. But they have no choice; there are no good alternatives available. RISKID is the only tool that supports collaboration and group interaction, in a simple and attractive way.</a:t>
            </a:r>
          </a:p>
          <a:p>
            <a:pPr marL="597047" indent="-597047" algn="l" defTabSz="830849">
              <a:spcBef>
                <a:spcPts val="5973"/>
              </a:spcBef>
              <a:buSzPct val="120000"/>
              <a:buFont typeface="Arial" pitchFamily="34" charset="0"/>
              <a:buChar char="•"/>
              <a:defRPr/>
            </a:pPr>
            <a:r>
              <a:rPr lang="en-US" sz="2844" b="1" dirty="0">
                <a:solidFill>
                  <a:schemeClr val="tx1"/>
                </a:solidFill>
                <a:latin typeface="Calibri" pitchFamily="34" charset="0"/>
                <a:cs typeface="Calibri" pitchFamily="34" charset="0"/>
              </a:rPr>
              <a:t>Effective;</a:t>
            </a:r>
            <a:r>
              <a:rPr lang="en-US" sz="2844" dirty="0">
                <a:solidFill>
                  <a:schemeClr val="tx1"/>
                </a:solidFill>
                <a:latin typeface="Calibri" pitchFamily="34" charset="0"/>
                <a:cs typeface="Calibri" pitchFamily="34" charset="0"/>
              </a:rPr>
              <a:t> with RISKID you are able to participate in the process anywhere, anytime and with any device. This way you get the right risks from the right people. Risk maturity can only be achieved by raising </a:t>
            </a:r>
            <a:r>
              <a:rPr lang="en-US" sz="2844" b="1" dirty="0">
                <a:solidFill>
                  <a:schemeClr val="tx1"/>
                </a:solidFill>
                <a:latin typeface="Calibri" pitchFamily="34" charset="0"/>
                <a:cs typeface="Calibri" pitchFamily="34" charset="0"/>
              </a:rPr>
              <a:t>risk awareness</a:t>
            </a:r>
            <a:r>
              <a:rPr lang="en-US" sz="2844" dirty="0">
                <a:solidFill>
                  <a:schemeClr val="tx1"/>
                </a:solidFill>
                <a:latin typeface="Calibri" pitchFamily="34" charset="0"/>
                <a:cs typeface="Calibri" pitchFamily="34" charset="0"/>
              </a:rPr>
              <a:t>, and our tool does just that: bringing people together to talk about risks.</a:t>
            </a:r>
          </a:p>
          <a:p>
            <a:pPr marL="597047" indent="-597047" algn="l" defTabSz="830849">
              <a:spcBef>
                <a:spcPts val="5973"/>
              </a:spcBef>
              <a:buSzPct val="120000"/>
              <a:buFont typeface="Arial" pitchFamily="34" charset="0"/>
              <a:buChar char="•"/>
              <a:defRPr/>
            </a:pPr>
            <a:r>
              <a:rPr lang="en-US" sz="2844" dirty="0">
                <a:solidFill>
                  <a:schemeClr val="tx1"/>
                </a:solidFill>
                <a:latin typeface="Calibri" pitchFamily="34" charset="0"/>
                <a:cs typeface="Calibri" pitchFamily="34" charset="0"/>
              </a:rPr>
              <a:t>Research shows a reduction in labour time &gt; 50% and reduction in project time of 60% - 90%. Plus higher quality and better results. </a:t>
            </a:r>
          </a:p>
          <a:p>
            <a:pPr marL="597047" indent="-597047" algn="l" defTabSz="830849">
              <a:spcBef>
                <a:spcPts val="5973"/>
              </a:spcBef>
              <a:buSzPct val="120000"/>
              <a:defRPr/>
            </a:pPr>
            <a:endParaRPr lang="nl-NL" sz="3982"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9871469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a:lnSpc>
                <a:spcPct val="70000"/>
              </a:lnSpc>
            </a:pPr>
            <a:r>
              <a:rPr lang="en-US" dirty="0"/>
              <a:t>Founded in 2009 as a technical startup company from the Delft University of Technology in the Netherlands.</a:t>
            </a:r>
          </a:p>
          <a:p>
            <a:pPr>
              <a:lnSpc>
                <a:spcPct val="70000"/>
              </a:lnSpc>
            </a:pPr>
            <a:r>
              <a:rPr lang="en-US" dirty="0"/>
              <a:t>HQ in the Netherlands. Regional offices in: </a:t>
            </a:r>
          </a:p>
          <a:p>
            <a:pPr lvl="1">
              <a:lnSpc>
                <a:spcPct val="70000"/>
              </a:lnSpc>
            </a:pPr>
            <a:r>
              <a:rPr lang="en-US" dirty="0"/>
              <a:t>Wuxi (China)</a:t>
            </a:r>
          </a:p>
          <a:p>
            <a:pPr lvl="1">
              <a:lnSpc>
                <a:spcPct val="70000"/>
              </a:lnSpc>
            </a:pPr>
            <a:r>
              <a:rPr lang="en-US" dirty="0"/>
              <a:t>Sao Paolo (Brazil)</a:t>
            </a:r>
          </a:p>
          <a:p>
            <a:pPr lvl="1">
              <a:lnSpc>
                <a:spcPct val="70000"/>
              </a:lnSpc>
            </a:pPr>
            <a:r>
              <a:rPr lang="en-US" dirty="0"/>
              <a:t>Kuala Lumpur (Malaysia)</a:t>
            </a:r>
          </a:p>
          <a:p>
            <a:pPr>
              <a:lnSpc>
                <a:spcPct val="70000"/>
              </a:lnSpc>
            </a:pPr>
            <a:r>
              <a:rPr lang="en-US" dirty="0"/>
              <a:t>The fastest growing risk management tool provider in the Netherlands. </a:t>
            </a:r>
          </a:p>
          <a:p>
            <a:pPr>
              <a:lnSpc>
                <a:spcPct val="70000"/>
              </a:lnSpc>
            </a:pPr>
            <a:r>
              <a:rPr lang="en-US" dirty="0"/>
              <a:t>Development collaboration with various universities in the Netherlands, Belgium, England, Germany and Malaysia.</a:t>
            </a:r>
          </a:p>
          <a:p>
            <a:pPr>
              <a:lnSpc>
                <a:spcPct val="70000"/>
              </a:lnSpc>
            </a:pPr>
            <a:endParaRPr lang="en-US" dirty="0"/>
          </a:p>
          <a:p>
            <a:pPr>
              <a:lnSpc>
                <a:spcPct val="70000"/>
              </a:lnSpc>
            </a:pPr>
            <a:endParaRPr lang="en-US" dirty="0"/>
          </a:p>
        </p:txBody>
      </p:sp>
      <p:sp>
        <p:nvSpPr>
          <p:cNvPr id="3" name="Tijdelijke aanduiding voor tekst 2"/>
          <p:cNvSpPr>
            <a:spLocks noGrp="1"/>
          </p:cNvSpPr>
          <p:nvPr>
            <p:ph type="body" sz="quarter" idx="11"/>
          </p:nvPr>
        </p:nvSpPr>
        <p:spPr/>
        <p:txBody>
          <a:bodyPr/>
          <a:lstStyle/>
          <a:p>
            <a:r>
              <a:rPr lang="nl-NL" dirty="0"/>
              <a:t>RISKID company profile</a:t>
            </a:r>
          </a:p>
        </p:txBody>
      </p:sp>
    </p:spTree>
    <p:extLst>
      <p:ext uri="{BB962C8B-B14F-4D97-AF65-F5344CB8AC3E}">
        <p14:creationId xmlns:p14="http://schemas.microsoft.com/office/powerpoint/2010/main" val="39349750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a:lnSpc>
                <a:spcPct val="70000"/>
              </a:lnSpc>
            </a:pPr>
            <a:endParaRPr lang="en-US" dirty="0"/>
          </a:p>
          <a:p>
            <a:pPr>
              <a:lnSpc>
                <a:spcPct val="70000"/>
              </a:lnSpc>
            </a:pPr>
            <a:endParaRPr lang="en-US" dirty="0"/>
          </a:p>
          <a:p>
            <a:pPr>
              <a:lnSpc>
                <a:spcPct val="70000"/>
              </a:lnSpc>
            </a:pPr>
            <a:endParaRPr lang="en-US" dirty="0"/>
          </a:p>
          <a:p>
            <a:pPr>
              <a:lnSpc>
                <a:spcPct val="70000"/>
              </a:lnSpc>
            </a:pPr>
            <a:r>
              <a:rPr lang="en-US" dirty="0"/>
              <a:t>RISKID is a risk management tool that focuses on two aspects: </a:t>
            </a:r>
            <a:r>
              <a:rPr lang="en-US" b="1" dirty="0">
                <a:solidFill>
                  <a:srgbClr val="EA8B33"/>
                </a:solidFill>
              </a:rPr>
              <a:t>collaboration</a:t>
            </a:r>
            <a:r>
              <a:rPr lang="en-US" dirty="0"/>
              <a:t> and </a:t>
            </a:r>
            <a:r>
              <a:rPr lang="en-US" b="1" dirty="0">
                <a:solidFill>
                  <a:srgbClr val="EA8B33"/>
                </a:solidFill>
              </a:rPr>
              <a:t>ease of use</a:t>
            </a:r>
            <a:r>
              <a:rPr lang="en-US" dirty="0"/>
              <a:t>.</a:t>
            </a:r>
          </a:p>
          <a:p>
            <a:pPr>
              <a:lnSpc>
                <a:spcPct val="70000"/>
              </a:lnSpc>
            </a:pPr>
            <a:r>
              <a:rPr lang="en-US" dirty="0"/>
              <a:t>We believe effective risk management can only be achieved by involving all stakeholders and raising their risk awareness. In a very simple and practical way.</a:t>
            </a:r>
          </a:p>
          <a:p>
            <a:pPr>
              <a:lnSpc>
                <a:spcPct val="70000"/>
              </a:lnSpc>
            </a:pPr>
            <a:endParaRPr lang="en-US" dirty="0"/>
          </a:p>
          <a:p>
            <a:pPr>
              <a:lnSpc>
                <a:spcPct val="70000"/>
              </a:lnSpc>
            </a:pPr>
            <a:endParaRPr lang="en-US" dirty="0"/>
          </a:p>
        </p:txBody>
      </p:sp>
      <p:sp>
        <p:nvSpPr>
          <p:cNvPr id="3" name="Tijdelijke aanduiding voor tekst 2"/>
          <p:cNvSpPr>
            <a:spLocks noGrp="1"/>
          </p:cNvSpPr>
          <p:nvPr>
            <p:ph type="body" sz="quarter" idx="11"/>
          </p:nvPr>
        </p:nvSpPr>
        <p:spPr/>
        <p:txBody>
          <a:bodyPr/>
          <a:lstStyle/>
          <a:p>
            <a:r>
              <a:rPr lang="nl-NL" noProof="0" dirty="0" err="1"/>
              <a:t>What</a:t>
            </a:r>
            <a:r>
              <a:rPr lang="nl-NL" noProof="0" dirty="0"/>
              <a:t> </a:t>
            </a:r>
            <a:r>
              <a:rPr lang="nl-NL" dirty="0"/>
              <a:t>is RISKID?</a:t>
            </a:r>
            <a:endParaRPr lang="nl-NL" noProof="0"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3426" y="1512822"/>
            <a:ext cx="3574665" cy="1949030"/>
          </a:xfrm>
          <a:prstGeom prst="rect">
            <a:avLst/>
          </a:prstGeom>
        </p:spPr>
      </p:pic>
    </p:spTree>
    <p:extLst>
      <p:ext uri="{BB962C8B-B14F-4D97-AF65-F5344CB8AC3E}">
        <p14:creationId xmlns:p14="http://schemas.microsoft.com/office/powerpoint/2010/main" val="24053847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a:lnSpc>
                <a:spcPct val="70000"/>
              </a:lnSpc>
            </a:pPr>
            <a:r>
              <a:rPr lang="en-US" dirty="0"/>
              <a:t>While other vendors </a:t>
            </a:r>
            <a:r>
              <a:rPr lang="en-US" b="1" i="1" dirty="0"/>
              <a:t>say</a:t>
            </a:r>
            <a:r>
              <a:rPr lang="en-US" dirty="0"/>
              <a:t> their software is user-friendly, our software is </a:t>
            </a:r>
            <a:r>
              <a:rPr lang="en-US" b="1" i="1" dirty="0">
                <a:solidFill>
                  <a:srgbClr val="EA8B33"/>
                </a:solidFill>
              </a:rPr>
              <a:t>scientifically proven </a:t>
            </a:r>
            <a:r>
              <a:rPr lang="en-US" dirty="0"/>
              <a:t>to be user-friendly. </a:t>
            </a:r>
          </a:p>
          <a:p>
            <a:pPr>
              <a:lnSpc>
                <a:spcPct val="70000"/>
              </a:lnSpc>
            </a:pPr>
            <a:r>
              <a:rPr lang="en-US" dirty="0"/>
              <a:t>While other vendors </a:t>
            </a:r>
            <a:r>
              <a:rPr lang="en-US" b="1" i="1" dirty="0"/>
              <a:t>say</a:t>
            </a:r>
            <a:r>
              <a:rPr lang="en-US" dirty="0"/>
              <a:t> their software is effective and efficient, our software is </a:t>
            </a:r>
            <a:r>
              <a:rPr lang="en-US" b="1" i="1" dirty="0">
                <a:solidFill>
                  <a:srgbClr val="EA8B33"/>
                </a:solidFill>
              </a:rPr>
              <a:t>scientifically proven</a:t>
            </a:r>
            <a:r>
              <a:rPr lang="en-US" i="1" dirty="0">
                <a:solidFill>
                  <a:srgbClr val="EA8B33"/>
                </a:solidFill>
              </a:rPr>
              <a:t> </a:t>
            </a:r>
            <a:r>
              <a:rPr lang="en-US" dirty="0"/>
              <a:t>to identify and evaluate risks in 60% less time.</a:t>
            </a:r>
          </a:p>
          <a:p>
            <a:pPr>
              <a:lnSpc>
                <a:spcPct val="70000"/>
              </a:lnSpc>
            </a:pPr>
            <a:endParaRPr lang="en-US" dirty="0"/>
          </a:p>
          <a:p>
            <a:pPr>
              <a:lnSpc>
                <a:spcPct val="70000"/>
              </a:lnSpc>
            </a:pPr>
            <a:endParaRPr lang="en-US" dirty="0"/>
          </a:p>
        </p:txBody>
      </p:sp>
      <p:sp>
        <p:nvSpPr>
          <p:cNvPr id="3" name="Tijdelijke aanduiding voor tekst 2"/>
          <p:cNvSpPr>
            <a:spLocks noGrp="1"/>
          </p:cNvSpPr>
          <p:nvPr>
            <p:ph type="body" sz="quarter" idx="11"/>
          </p:nvPr>
        </p:nvSpPr>
        <p:spPr/>
        <p:txBody>
          <a:bodyPr/>
          <a:lstStyle/>
          <a:p>
            <a:r>
              <a:rPr lang="nl-NL" dirty="0" err="1"/>
              <a:t>What</a:t>
            </a:r>
            <a:r>
              <a:rPr lang="nl-NL" dirty="0"/>
              <a:t> we do </a:t>
            </a:r>
            <a:r>
              <a:rPr lang="nl-NL" dirty="0" err="1"/>
              <a:t>differently</a:t>
            </a:r>
            <a:endParaRPr lang="nl-NL" noProof="0" dirty="0"/>
          </a:p>
        </p:txBody>
      </p:sp>
    </p:spTree>
    <p:extLst>
      <p:ext uri="{BB962C8B-B14F-4D97-AF65-F5344CB8AC3E}">
        <p14:creationId xmlns:p14="http://schemas.microsoft.com/office/powerpoint/2010/main" val="11286229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a:lnSpc>
                <a:spcPct val="70000"/>
              </a:lnSpc>
            </a:pPr>
            <a:r>
              <a:rPr lang="en-US" b="1" dirty="0"/>
              <a:t>Shared.</a:t>
            </a:r>
          </a:p>
          <a:p>
            <a:pPr lvl="1">
              <a:lnSpc>
                <a:spcPct val="70000"/>
              </a:lnSpc>
            </a:pPr>
            <a:r>
              <a:rPr lang="en-US" dirty="0"/>
              <a:t>Engage all relevant stakeholders and create risk awareness</a:t>
            </a:r>
          </a:p>
          <a:p>
            <a:pPr>
              <a:lnSpc>
                <a:spcPct val="70000"/>
              </a:lnSpc>
            </a:pPr>
            <a:r>
              <a:rPr lang="en-US" b="1" dirty="0"/>
              <a:t>Simple.</a:t>
            </a:r>
          </a:p>
          <a:p>
            <a:pPr lvl="1">
              <a:lnSpc>
                <a:spcPct val="70000"/>
              </a:lnSpc>
            </a:pPr>
            <a:r>
              <a:rPr lang="en-US" dirty="0"/>
              <a:t>Ease of use is in our DNA: in communication and design</a:t>
            </a:r>
          </a:p>
          <a:p>
            <a:pPr>
              <a:lnSpc>
                <a:spcPct val="70000"/>
              </a:lnSpc>
            </a:pPr>
            <a:r>
              <a:rPr lang="en-US" b="1" dirty="0"/>
              <a:t>Swift.</a:t>
            </a:r>
          </a:p>
          <a:p>
            <a:pPr lvl="1">
              <a:lnSpc>
                <a:spcPct val="70000"/>
              </a:lnSpc>
            </a:pPr>
            <a:r>
              <a:rPr lang="en-US" dirty="0"/>
              <a:t>Scientifically proven to identify and evaluate risks in 60% less time</a:t>
            </a:r>
          </a:p>
          <a:p>
            <a:pPr>
              <a:lnSpc>
                <a:spcPct val="70000"/>
              </a:lnSpc>
            </a:pPr>
            <a:endParaRPr lang="en-US" dirty="0"/>
          </a:p>
        </p:txBody>
      </p:sp>
      <p:sp>
        <p:nvSpPr>
          <p:cNvPr id="3" name="Tijdelijke aanduiding voor tekst 2"/>
          <p:cNvSpPr>
            <a:spLocks noGrp="1"/>
          </p:cNvSpPr>
          <p:nvPr>
            <p:ph type="body" sz="quarter" idx="11"/>
          </p:nvPr>
        </p:nvSpPr>
        <p:spPr/>
        <p:txBody>
          <a:bodyPr/>
          <a:lstStyle/>
          <a:p>
            <a:r>
              <a:rPr lang="nl-NL" dirty="0"/>
              <a:t>Benefits</a:t>
            </a:r>
            <a:endParaRPr lang="nl-NL" noProof="0" dirty="0"/>
          </a:p>
        </p:txBody>
      </p:sp>
    </p:spTree>
    <p:extLst>
      <p:ext uri="{BB962C8B-B14F-4D97-AF65-F5344CB8AC3E}">
        <p14:creationId xmlns:p14="http://schemas.microsoft.com/office/powerpoint/2010/main" val="26517879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dirty="0"/>
              <a:t>Province of South Holland</a:t>
            </a:r>
          </a:p>
          <a:p>
            <a:pPr lvl="1"/>
            <a:r>
              <a:rPr lang="en-US" sz="3200" dirty="0"/>
              <a:t>Successfully delivered a fully customized RISKID as their ERM system for the whole organization (Policy, Infrastructure Projects, Strategy, etc.). Customized functionalities include: risk quantification, data connection with their own data warehouse, customized reports and dashboards, and many other functionalities specific for their way of working. </a:t>
            </a:r>
          </a:p>
          <a:p>
            <a:r>
              <a:rPr lang="en-US" dirty="0" err="1"/>
              <a:t>Arcadis</a:t>
            </a:r>
            <a:r>
              <a:rPr lang="en-US" dirty="0"/>
              <a:t>, consulting engineering firm</a:t>
            </a:r>
          </a:p>
          <a:p>
            <a:pPr lvl="1"/>
            <a:r>
              <a:rPr lang="en-US" sz="3200" dirty="0"/>
              <a:t>Implemented RISKID as their main RM software for their risk and project management consulting services.</a:t>
            </a:r>
          </a:p>
        </p:txBody>
      </p:sp>
      <p:sp>
        <p:nvSpPr>
          <p:cNvPr id="3" name="Tijdelijke aanduiding voor tekst 2"/>
          <p:cNvSpPr>
            <a:spLocks noGrp="1"/>
          </p:cNvSpPr>
          <p:nvPr>
            <p:ph type="body" sz="quarter" idx="11"/>
          </p:nvPr>
        </p:nvSpPr>
        <p:spPr/>
        <p:txBody>
          <a:bodyPr/>
          <a:lstStyle/>
          <a:p>
            <a:r>
              <a:rPr lang="nl-NL" dirty="0"/>
              <a:t>Case studies</a:t>
            </a:r>
            <a:endParaRPr lang="nl-NL" noProof="0" dirty="0"/>
          </a:p>
        </p:txBody>
      </p:sp>
    </p:spTree>
    <p:extLst>
      <p:ext uri="{BB962C8B-B14F-4D97-AF65-F5344CB8AC3E}">
        <p14:creationId xmlns:p14="http://schemas.microsoft.com/office/powerpoint/2010/main" val="24640868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dirty="0"/>
              <a:t>We sponsor </a:t>
            </a:r>
            <a:r>
              <a:rPr lang="nl-NL" dirty="0" err="1"/>
              <a:t>great</a:t>
            </a:r>
            <a:r>
              <a:rPr lang="nl-NL" dirty="0"/>
              <a:t> </a:t>
            </a:r>
            <a:r>
              <a:rPr lang="nl-NL" dirty="0" err="1"/>
              <a:t>initiatives</a:t>
            </a:r>
            <a:endParaRPr lang="nl-NL" noProof="0"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401" y="2832248"/>
            <a:ext cx="3259970" cy="3626803"/>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372" y="5029200"/>
            <a:ext cx="3722330" cy="3722330"/>
          </a:xfrm>
          <a:prstGeom prst="rect">
            <a:avLst/>
          </a:prstGeom>
        </p:spPr>
      </p:pic>
      <p:pic>
        <p:nvPicPr>
          <p:cNvPr id="7" name="Afbeelding 6"/>
          <p:cNvPicPr>
            <a:picLocks noChangeAspect="1"/>
          </p:cNvPicPr>
          <p:nvPr/>
        </p:nvPicPr>
        <p:blipFill>
          <a:blip r:embed="rId5"/>
          <a:stretch>
            <a:fillRect/>
          </a:stretch>
        </p:blipFill>
        <p:spPr>
          <a:xfrm>
            <a:off x="1813334" y="1752241"/>
            <a:ext cx="4734125" cy="2554288"/>
          </a:xfrm>
          <a:prstGeom prst="rect">
            <a:avLst/>
          </a:prstGeom>
        </p:spPr>
      </p:pic>
    </p:spTree>
    <p:extLst>
      <p:ext uri="{BB962C8B-B14F-4D97-AF65-F5344CB8AC3E}">
        <p14:creationId xmlns:p14="http://schemas.microsoft.com/office/powerpoint/2010/main" val="12614795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marL="0" indent="0">
              <a:buNone/>
            </a:pPr>
            <a:r>
              <a:rPr lang="en-US" i="1" dirty="0"/>
              <a:t>“</a:t>
            </a:r>
            <a:r>
              <a:rPr lang="en-US" b="1" i="1" dirty="0"/>
              <a:t>Collaborative</a:t>
            </a:r>
            <a:r>
              <a:rPr lang="en-US" i="1" dirty="0"/>
              <a:t> and </a:t>
            </a:r>
            <a:r>
              <a:rPr lang="en-US" b="1" i="1" dirty="0"/>
              <a:t>innovative</a:t>
            </a:r>
            <a:r>
              <a:rPr lang="en-US" i="1" dirty="0"/>
              <a:t> are the keywords for me when I think of RISKID. The things I appreciate the most in the cooperation with RISKID is their cooperative thinking and flexibility of the people. Additionally, the software is a great tool to involve a lot of employees in the process. This creates awareness and stakeholder involvement, and evidently continuity!” </a:t>
            </a:r>
            <a:endParaRPr lang="en-US" dirty="0"/>
          </a:p>
          <a:p>
            <a:pPr marL="0" indent="0">
              <a:buNone/>
            </a:pPr>
            <a:r>
              <a:rPr lang="en-US" b="1" dirty="0"/>
              <a:t>Wopke De Jong</a:t>
            </a:r>
          </a:p>
          <a:p>
            <a:pPr marL="0" indent="0">
              <a:buNone/>
            </a:pPr>
            <a:r>
              <a:rPr lang="en-US" dirty="0"/>
              <a:t>Business Development Manager at </a:t>
            </a:r>
            <a:r>
              <a:rPr lang="en-US" dirty="0" err="1"/>
              <a:t>Avéro</a:t>
            </a:r>
            <a:r>
              <a:rPr lang="en-US" dirty="0"/>
              <a:t> </a:t>
            </a:r>
            <a:r>
              <a:rPr lang="en-US" dirty="0" err="1"/>
              <a:t>Achmea</a:t>
            </a:r>
            <a:r>
              <a:rPr lang="en-US" dirty="0"/>
              <a:t>, largest insurance company in the Netherlands</a:t>
            </a:r>
          </a:p>
          <a:p>
            <a:pPr>
              <a:lnSpc>
                <a:spcPct val="70000"/>
              </a:lnSpc>
            </a:pPr>
            <a:endParaRPr lang="en-US" dirty="0"/>
          </a:p>
        </p:txBody>
      </p:sp>
      <p:sp>
        <p:nvSpPr>
          <p:cNvPr id="3" name="Tijdelijke aanduiding voor tekst 2"/>
          <p:cNvSpPr>
            <a:spLocks noGrp="1"/>
          </p:cNvSpPr>
          <p:nvPr>
            <p:ph type="body" sz="quarter" idx="11"/>
          </p:nvPr>
        </p:nvSpPr>
        <p:spPr/>
        <p:txBody>
          <a:bodyPr/>
          <a:lstStyle/>
          <a:p>
            <a:r>
              <a:rPr lang="nl-NL" dirty="0" err="1"/>
              <a:t>What</a:t>
            </a:r>
            <a:r>
              <a:rPr lang="nl-NL" dirty="0"/>
              <a:t> </a:t>
            </a:r>
            <a:r>
              <a:rPr lang="nl-NL" dirty="0" err="1"/>
              <a:t>clients</a:t>
            </a:r>
            <a:r>
              <a:rPr lang="nl-NL" dirty="0"/>
              <a:t> say</a:t>
            </a:r>
            <a:endParaRPr lang="nl-NL" noProof="0" dirty="0"/>
          </a:p>
        </p:txBody>
      </p:sp>
    </p:spTree>
    <p:extLst>
      <p:ext uri="{BB962C8B-B14F-4D97-AF65-F5344CB8AC3E}">
        <p14:creationId xmlns:p14="http://schemas.microsoft.com/office/powerpoint/2010/main" val="4302588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dirty="0"/>
              <a:t>How RISKID </a:t>
            </a:r>
            <a:r>
              <a:rPr lang="nl-NL" dirty="0" err="1"/>
              <a:t>works</a:t>
            </a:r>
            <a:endParaRPr lang="nl-NL" noProof="0" dirty="0"/>
          </a:p>
        </p:txBody>
      </p:sp>
      <p:pic>
        <p:nvPicPr>
          <p:cNvPr id="4" name="Picture 2" descr="C:\Users\manki\Box Sync\Communication\Corporate Identity\RISKID DEF bestanden\9 iconen\RISKID disk new EN.png"/>
          <p:cNvPicPr>
            <a:picLocks noChangeAspect="1" noChangeArrowheads="1"/>
          </p:cNvPicPr>
          <p:nvPr/>
        </p:nvPicPr>
        <p:blipFill>
          <a:blip r:embed="rId3" cstate="print"/>
          <a:srcRect/>
          <a:stretch>
            <a:fillRect/>
          </a:stretch>
        </p:blipFill>
        <p:spPr bwMode="auto">
          <a:xfrm>
            <a:off x="1301201" y="1266149"/>
            <a:ext cx="10453198" cy="7839354"/>
          </a:xfrm>
          <a:prstGeom prst="rect">
            <a:avLst/>
          </a:prstGeom>
          <a:noFill/>
        </p:spPr>
      </p:pic>
    </p:spTree>
    <p:extLst>
      <p:ext uri="{BB962C8B-B14F-4D97-AF65-F5344CB8AC3E}">
        <p14:creationId xmlns:p14="http://schemas.microsoft.com/office/powerpoint/2010/main" val="226449617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Pr>
      <a:bodyPr rot="0" spcFirstLastPara="1" vertOverflow="overflow" horzOverflow="overflow" vert="horz" wrap="square" lIns="27093" tIns="27093" rIns="27093" bIns="27093"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27093" tIns="27093" rIns="27093" bIns="27093"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Pr>
      <a:bodyPr rot="0" spcFirstLastPara="1" vertOverflow="overflow" horzOverflow="overflow" vert="horz" wrap="square" lIns="27093" tIns="27093" rIns="27093" bIns="27093"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27093" tIns="27093" rIns="27093" bIns="27093"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2118</TotalTime>
  <Words>1167</Words>
  <Application>Microsoft Office PowerPoint</Application>
  <PresentationFormat>Custom</PresentationFormat>
  <Paragraphs>101</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Helvetica Light</vt:lpstr>
      <vt:lpstr>Lucida Grande</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Calvin Lee</dc:creator>
  <cp:lastModifiedBy>Man Kit Lee</cp:lastModifiedBy>
  <cp:revision>309</cp:revision>
  <dcterms:modified xsi:type="dcterms:W3CDTF">2022-07-26T10:19:55Z</dcterms:modified>
</cp:coreProperties>
</file>